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3" r:id="rId8"/>
    <p:sldId id="268" r:id="rId9"/>
    <p:sldId id="271" r:id="rId10"/>
    <p:sldId id="269" r:id="rId11"/>
    <p:sldId id="270" r:id="rId12"/>
    <p:sldId id="264" r:id="rId13"/>
    <p:sldId id="265" r:id="rId14"/>
    <p:sldId id="277" r:id="rId15"/>
    <p:sldId id="266" r:id="rId16"/>
    <p:sldId id="267" r:id="rId17"/>
    <p:sldId id="272" r:id="rId18"/>
    <p:sldId id="273" r:id="rId19"/>
    <p:sldId id="274" r:id="rId20"/>
    <p:sldId id="275" r:id="rId21"/>
    <p:sldId id="276" r:id="rId22"/>
    <p:sldId id="278" r:id="rId23"/>
    <p:sldId id="279" r:id="rId24"/>
    <p:sldId id="280" r:id="rId25"/>
    <p:sldId id="281" r:id="rId26"/>
    <p:sldId id="282" r:id="rId27"/>
    <p:sldId id="283" r:id="rId28"/>
    <p:sldId id="285" r:id="rId29"/>
    <p:sldId id="284"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55" d="100"/>
          <a:sy n="55" d="100"/>
        </p:scale>
        <p:origin x="-965" y="-17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B6A-F1D8-4F8C-BE07-9B667ABE5DC2}" type="doc">
      <dgm:prSet loTypeId="urn:microsoft.com/office/officeart/2005/8/layout/cycle8" loCatId="cycle" qsTypeId="urn:microsoft.com/office/officeart/2005/8/quickstyle/simple1" qsCatId="simple" csTypeId="urn:microsoft.com/office/officeart/2005/8/colors/accent1_2" csCatId="accent1" phldr="1"/>
      <dgm:spPr/>
    </dgm:pt>
    <dgm:pt modelId="{97CB30B9-0BC1-405B-85DB-EFA0DB7691D5}">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dirty="0" smtClean="0"/>
            <a:t>задачи</a:t>
          </a:r>
          <a:endParaRPr lang="ru-RU" dirty="0"/>
        </a:p>
      </dgm:t>
    </dgm:pt>
    <dgm:pt modelId="{9488F88E-E579-4808-B001-3C5132E7EE04}" type="parTrans" cxnId="{67172F4E-9535-45B1-8E56-1C62F63DAACD}">
      <dgm:prSet/>
      <dgm:spPr/>
      <dgm:t>
        <a:bodyPr/>
        <a:lstStyle/>
        <a:p>
          <a:endParaRPr lang="ru-RU"/>
        </a:p>
      </dgm:t>
    </dgm:pt>
    <dgm:pt modelId="{A59B5B16-A4D5-463C-B1DC-F41BD2C2353B}" type="sibTrans" cxnId="{67172F4E-9535-45B1-8E56-1C62F63DAACD}">
      <dgm:prSet/>
      <dgm:spPr/>
      <dgm:t>
        <a:bodyPr/>
        <a:lstStyle/>
        <a:p>
          <a:endParaRPr lang="ru-RU"/>
        </a:p>
      </dgm:t>
    </dgm:pt>
    <dgm:pt modelId="{DD84F54F-14C4-4234-A98A-A5AF99453880}">
      <dgm:prSet phldrT="[Текст]"/>
      <dgm:spPr/>
      <dgm:t>
        <a:bodyPr/>
        <a:lstStyle/>
        <a:p>
          <a:r>
            <a:rPr lang="ru-RU" dirty="0" smtClean="0"/>
            <a:t>принципы</a:t>
          </a:r>
          <a:endParaRPr lang="ru-RU" dirty="0"/>
        </a:p>
      </dgm:t>
    </dgm:pt>
    <dgm:pt modelId="{7B021E85-5FA8-4846-884C-11524D8C9308}" type="parTrans" cxnId="{9FE444B5-4360-49BB-A724-61568EDF73DD}">
      <dgm:prSet/>
      <dgm:spPr/>
      <dgm:t>
        <a:bodyPr/>
        <a:lstStyle/>
        <a:p>
          <a:endParaRPr lang="ru-RU"/>
        </a:p>
      </dgm:t>
    </dgm:pt>
    <dgm:pt modelId="{61DA0EE8-FC76-4B19-86A6-81B23C25257B}" type="sibTrans" cxnId="{9FE444B5-4360-49BB-A724-61568EDF73DD}">
      <dgm:prSet/>
      <dgm:spPr/>
      <dgm:t>
        <a:bodyPr/>
        <a:lstStyle/>
        <a:p>
          <a:endParaRPr lang="ru-RU"/>
        </a:p>
      </dgm:t>
    </dgm:pt>
    <dgm:pt modelId="{CDC235C6-9F59-4728-9498-F7139A8D97E6}">
      <dgm:prSet phldrT="[Текст]">
        <dgm:style>
          <a:lnRef idx="3">
            <a:schemeClr val="lt1"/>
          </a:lnRef>
          <a:fillRef idx="1">
            <a:schemeClr val="accent3"/>
          </a:fillRef>
          <a:effectRef idx="1">
            <a:schemeClr val="accent3"/>
          </a:effectRef>
          <a:fontRef idx="minor">
            <a:schemeClr val="lt1"/>
          </a:fontRef>
        </dgm:style>
      </dgm:prSet>
      <dgm:spPr>
        <a:ln/>
      </dgm:spPr>
      <dgm:t>
        <a:bodyPr/>
        <a:lstStyle/>
        <a:p>
          <a:r>
            <a:rPr lang="ru-RU" dirty="0" smtClean="0"/>
            <a:t>цель</a:t>
          </a:r>
          <a:endParaRPr lang="ru-RU" dirty="0"/>
        </a:p>
      </dgm:t>
    </dgm:pt>
    <dgm:pt modelId="{2A87DE12-FF1E-44ED-ACDA-4C034E90AF40}" type="parTrans" cxnId="{763CA9E8-22C5-46E5-9CC9-F515E6862196}">
      <dgm:prSet/>
      <dgm:spPr/>
      <dgm:t>
        <a:bodyPr/>
        <a:lstStyle/>
        <a:p>
          <a:endParaRPr lang="ru-RU"/>
        </a:p>
      </dgm:t>
    </dgm:pt>
    <dgm:pt modelId="{CB57C6CF-F7D6-4CF7-818B-A18A1AB8F387}" type="sibTrans" cxnId="{763CA9E8-22C5-46E5-9CC9-F515E6862196}">
      <dgm:prSet/>
      <dgm:spPr/>
      <dgm:t>
        <a:bodyPr/>
        <a:lstStyle/>
        <a:p>
          <a:endParaRPr lang="ru-RU"/>
        </a:p>
      </dgm:t>
    </dgm:pt>
    <dgm:pt modelId="{CC3BC56B-F8EC-48D6-AA77-FCA79E02AEC9}" type="pres">
      <dgm:prSet presAssocID="{24C80B6A-F1D8-4F8C-BE07-9B667ABE5DC2}" presName="compositeShape" presStyleCnt="0">
        <dgm:presLayoutVars>
          <dgm:chMax val="7"/>
          <dgm:dir/>
          <dgm:resizeHandles val="exact"/>
        </dgm:presLayoutVars>
      </dgm:prSet>
      <dgm:spPr/>
    </dgm:pt>
    <dgm:pt modelId="{EA986539-261A-44A4-8B39-D608B35D94C4}" type="pres">
      <dgm:prSet presAssocID="{24C80B6A-F1D8-4F8C-BE07-9B667ABE5DC2}" presName="wedge1" presStyleLbl="node1" presStyleIdx="0" presStyleCnt="3"/>
      <dgm:spPr/>
      <dgm:t>
        <a:bodyPr/>
        <a:lstStyle/>
        <a:p>
          <a:endParaRPr lang="ru-RU"/>
        </a:p>
      </dgm:t>
    </dgm:pt>
    <dgm:pt modelId="{3F332EF2-28DB-422E-B05D-B16AF6870ADF}" type="pres">
      <dgm:prSet presAssocID="{24C80B6A-F1D8-4F8C-BE07-9B667ABE5DC2}" presName="dummy1a" presStyleCnt="0"/>
      <dgm:spPr/>
    </dgm:pt>
    <dgm:pt modelId="{CDB718CA-CF48-480B-9514-DD9C67B235E8}" type="pres">
      <dgm:prSet presAssocID="{24C80B6A-F1D8-4F8C-BE07-9B667ABE5DC2}" presName="dummy1b" presStyleCnt="0"/>
      <dgm:spPr/>
    </dgm:pt>
    <dgm:pt modelId="{55BEDC4C-975F-4236-B03D-FA979BFB1A80}" type="pres">
      <dgm:prSet presAssocID="{24C80B6A-F1D8-4F8C-BE07-9B667ABE5DC2}" presName="wedge1Tx" presStyleLbl="node1" presStyleIdx="0" presStyleCnt="3">
        <dgm:presLayoutVars>
          <dgm:chMax val="0"/>
          <dgm:chPref val="0"/>
          <dgm:bulletEnabled val="1"/>
        </dgm:presLayoutVars>
      </dgm:prSet>
      <dgm:spPr/>
      <dgm:t>
        <a:bodyPr/>
        <a:lstStyle/>
        <a:p>
          <a:endParaRPr lang="ru-RU"/>
        </a:p>
      </dgm:t>
    </dgm:pt>
    <dgm:pt modelId="{90AAEE68-3C6A-45F4-AC27-E2ABF983B38C}" type="pres">
      <dgm:prSet presAssocID="{24C80B6A-F1D8-4F8C-BE07-9B667ABE5DC2}" presName="wedge2" presStyleLbl="node1" presStyleIdx="1" presStyleCnt="3"/>
      <dgm:spPr/>
      <dgm:t>
        <a:bodyPr/>
        <a:lstStyle/>
        <a:p>
          <a:endParaRPr lang="ru-RU"/>
        </a:p>
      </dgm:t>
    </dgm:pt>
    <dgm:pt modelId="{CF05BC30-9512-4793-B8C5-534CBD49B063}" type="pres">
      <dgm:prSet presAssocID="{24C80B6A-F1D8-4F8C-BE07-9B667ABE5DC2}" presName="dummy2a" presStyleCnt="0"/>
      <dgm:spPr/>
    </dgm:pt>
    <dgm:pt modelId="{79D9087D-894C-49DE-85B5-DF37359CACA7}" type="pres">
      <dgm:prSet presAssocID="{24C80B6A-F1D8-4F8C-BE07-9B667ABE5DC2}" presName="dummy2b" presStyleCnt="0"/>
      <dgm:spPr/>
    </dgm:pt>
    <dgm:pt modelId="{D7374C5F-8059-4111-BF1C-C88D72DA19A3}" type="pres">
      <dgm:prSet presAssocID="{24C80B6A-F1D8-4F8C-BE07-9B667ABE5DC2}" presName="wedge2Tx" presStyleLbl="node1" presStyleIdx="1" presStyleCnt="3">
        <dgm:presLayoutVars>
          <dgm:chMax val="0"/>
          <dgm:chPref val="0"/>
          <dgm:bulletEnabled val="1"/>
        </dgm:presLayoutVars>
      </dgm:prSet>
      <dgm:spPr/>
      <dgm:t>
        <a:bodyPr/>
        <a:lstStyle/>
        <a:p>
          <a:endParaRPr lang="ru-RU"/>
        </a:p>
      </dgm:t>
    </dgm:pt>
    <dgm:pt modelId="{7F428454-DF5D-4F4C-922A-F01561F05448}" type="pres">
      <dgm:prSet presAssocID="{24C80B6A-F1D8-4F8C-BE07-9B667ABE5DC2}" presName="wedge3" presStyleLbl="node1" presStyleIdx="2" presStyleCnt="3"/>
      <dgm:spPr/>
      <dgm:t>
        <a:bodyPr/>
        <a:lstStyle/>
        <a:p>
          <a:endParaRPr lang="ru-RU"/>
        </a:p>
      </dgm:t>
    </dgm:pt>
    <dgm:pt modelId="{FAD5DF9E-1237-4434-BA94-9CA0AE7DA14D}" type="pres">
      <dgm:prSet presAssocID="{24C80B6A-F1D8-4F8C-BE07-9B667ABE5DC2}" presName="dummy3a" presStyleCnt="0"/>
      <dgm:spPr/>
    </dgm:pt>
    <dgm:pt modelId="{78545BBF-6432-483B-9D7E-C622C9B8DD1A}" type="pres">
      <dgm:prSet presAssocID="{24C80B6A-F1D8-4F8C-BE07-9B667ABE5DC2}" presName="dummy3b" presStyleCnt="0"/>
      <dgm:spPr/>
    </dgm:pt>
    <dgm:pt modelId="{542168C1-6EDB-4AB1-BF0B-D575BC6501EF}" type="pres">
      <dgm:prSet presAssocID="{24C80B6A-F1D8-4F8C-BE07-9B667ABE5DC2}" presName="wedge3Tx" presStyleLbl="node1" presStyleIdx="2" presStyleCnt="3">
        <dgm:presLayoutVars>
          <dgm:chMax val="0"/>
          <dgm:chPref val="0"/>
          <dgm:bulletEnabled val="1"/>
        </dgm:presLayoutVars>
      </dgm:prSet>
      <dgm:spPr/>
      <dgm:t>
        <a:bodyPr/>
        <a:lstStyle/>
        <a:p>
          <a:endParaRPr lang="ru-RU"/>
        </a:p>
      </dgm:t>
    </dgm:pt>
    <dgm:pt modelId="{3AA0C6FF-F95C-466B-8F46-57CCA522DAF2}" type="pres">
      <dgm:prSet presAssocID="{A59B5B16-A4D5-463C-B1DC-F41BD2C2353B}" presName="arrowWedge1" presStyleLbl="fgSibTrans2D1" presStyleIdx="0" presStyleCnt="3"/>
      <dgm:spPr/>
    </dgm:pt>
    <dgm:pt modelId="{3F12BB3D-CBC8-4AF0-B8D2-495E0F412E05}" type="pres">
      <dgm:prSet presAssocID="{61DA0EE8-FC76-4B19-86A6-81B23C25257B}" presName="arrowWedge2" presStyleLbl="fgSibTrans2D1" presStyleIdx="1" presStyleCnt="3"/>
      <dgm:spPr/>
    </dgm:pt>
    <dgm:pt modelId="{9241D69D-F71E-49E3-90B6-609DE33B25DF}" type="pres">
      <dgm:prSet presAssocID="{CB57C6CF-F7D6-4CF7-818B-A18A1AB8F387}" presName="arrowWedge3" presStyleLbl="fgSibTrans2D1" presStyleIdx="2" presStyleCnt="3" custScaleX="98927"/>
      <dgm:spPr/>
    </dgm:pt>
  </dgm:ptLst>
  <dgm:cxnLst>
    <dgm:cxn modelId="{BA84E338-F00A-4210-9901-AACA9E961C72}" type="presOf" srcId="{97CB30B9-0BC1-405B-85DB-EFA0DB7691D5}" destId="{EA986539-261A-44A4-8B39-D608B35D94C4}" srcOrd="0" destOrd="0" presId="urn:microsoft.com/office/officeart/2005/8/layout/cycle8"/>
    <dgm:cxn modelId="{B05D6051-3912-4A81-A5A7-3D1E11595A81}" type="presOf" srcId="{24C80B6A-F1D8-4F8C-BE07-9B667ABE5DC2}" destId="{CC3BC56B-F8EC-48D6-AA77-FCA79E02AEC9}" srcOrd="0" destOrd="0" presId="urn:microsoft.com/office/officeart/2005/8/layout/cycle8"/>
    <dgm:cxn modelId="{FF5F8C7A-76B5-4187-8ED4-D5DE311E9107}" type="presOf" srcId="{DD84F54F-14C4-4234-A98A-A5AF99453880}" destId="{90AAEE68-3C6A-45F4-AC27-E2ABF983B38C}" srcOrd="0" destOrd="0" presId="urn:microsoft.com/office/officeart/2005/8/layout/cycle8"/>
    <dgm:cxn modelId="{A10F904F-0189-4C8D-BE81-463B3404ED2D}" type="presOf" srcId="{97CB30B9-0BC1-405B-85DB-EFA0DB7691D5}" destId="{55BEDC4C-975F-4236-B03D-FA979BFB1A80}" srcOrd="1" destOrd="0" presId="urn:microsoft.com/office/officeart/2005/8/layout/cycle8"/>
    <dgm:cxn modelId="{763CA9E8-22C5-46E5-9CC9-F515E6862196}" srcId="{24C80B6A-F1D8-4F8C-BE07-9B667ABE5DC2}" destId="{CDC235C6-9F59-4728-9498-F7139A8D97E6}" srcOrd="2" destOrd="0" parTransId="{2A87DE12-FF1E-44ED-ACDA-4C034E90AF40}" sibTransId="{CB57C6CF-F7D6-4CF7-818B-A18A1AB8F387}"/>
    <dgm:cxn modelId="{47C32CB5-F7E8-42EF-B48E-81961DAADB8F}" type="presOf" srcId="{DD84F54F-14C4-4234-A98A-A5AF99453880}" destId="{D7374C5F-8059-4111-BF1C-C88D72DA19A3}" srcOrd="1" destOrd="0" presId="urn:microsoft.com/office/officeart/2005/8/layout/cycle8"/>
    <dgm:cxn modelId="{67172F4E-9535-45B1-8E56-1C62F63DAACD}" srcId="{24C80B6A-F1D8-4F8C-BE07-9B667ABE5DC2}" destId="{97CB30B9-0BC1-405B-85DB-EFA0DB7691D5}" srcOrd="0" destOrd="0" parTransId="{9488F88E-E579-4808-B001-3C5132E7EE04}" sibTransId="{A59B5B16-A4D5-463C-B1DC-F41BD2C2353B}"/>
    <dgm:cxn modelId="{9FE444B5-4360-49BB-A724-61568EDF73DD}" srcId="{24C80B6A-F1D8-4F8C-BE07-9B667ABE5DC2}" destId="{DD84F54F-14C4-4234-A98A-A5AF99453880}" srcOrd="1" destOrd="0" parTransId="{7B021E85-5FA8-4846-884C-11524D8C9308}" sibTransId="{61DA0EE8-FC76-4B19-86A6-81B23C25257B}"/>
    <dgm:cxn modelId="{10D79043-0D68-4BEC-AC47-BDFDC8052285}" type="presOf" srcId="{CDC235C6-9F59-4728-9498-F7139A8D97E6}" destId="{542168C1-6EDB-4AB1-BF0B-D575BC6501EF}" srcOrd="1" destOrd="0" presId="urn:microsoft.com/office/officeart/2005/8/layout/cycle8"/>
    <dgm:cxn modelId="{518B34F6-CDD5-490A-8BE9-24FCA3C20511}" type="presOf" srcId="{CDC235C6-9F59-4728-9498-F7139A8D97E6}" destId="{7F428454-DF5D-4F4C-922A-F01561F05448}" srcOrd="0" destOrd="0" presId="urn:microsoft.com/office/officeart/2005/8/layout/cycle8"/>
    <dgm:cxn modelId="{D5C78272-B600-47FA-9C1E-78E230269A0D}" type="presParOf" srcId="{CC3BC56B-F8EC-48D6-AA77-FCA79E02AEC9}" destId="{EA986539-261A-44A4-8B39-D608B35D94C4}" srcOrd="0" destOrd="0" presId="urn:microsoft.com/office/officeart/2005/8/layout/cycle8"/>
    <dgm:cxn modelId="{E072A2CA-8ECD-4E0A-81C4-DFE0C27A8C0F}" type="presParOf" srcId="{CC3BC56B-F8EC-48D6-AA77-FCA79E02AEC9}" destId="{3F332EF2-28DB-422E-B05D-B16AF6870ADF}" srcOrd="1" destOrd="0" presId="urn:microsoft.com/office/officeart/2005/8/layout/cycle8"/>
    <dgm:cxn modelId="{DAFE2485-03D5-4E9B-B294-7F2730A4D35D}" type="presParOf" srcId="{CC3BC56B-F8EC-48D6-AA77-FCA79E02AEC9}" destId="{CDB718CA-CF48-480B-9514-DD9C67B235E8}" srcOrd="2" destOrd="0" presId="urn:microsoft.com/office/officeart/2005/8/layout/cycle8"/>
    <dgm:cxn modelId="{7054E31C-C653-4A52-B022-78BB4894EB8A}" type="presParOf" srcId="{CC3BC56B-F8EC-48D6-AA77-FCA79E02AEC9}" destId="{55BEDC4C-975F-4236-B03D-FA979BFB1A80}" srcOrd="3" destOrd="0" presId="urn:microsoft.com/office/officeart/2005/8/layout/cycle8"/>
    <dgm:cxn modelId="{47D57E7B-9C60-496B-9780-2E437E58AA3A}" type="presParOf" srcId="{CC3BC56B-F8EC-48D6-AA77-FCA79E02AEC9}" destId="{90AAEE68-3C6A-45F4-AC27-E2ABF983B38C}" srcOrd="4" destOrd="0" presId="urn:microsoft.com/office/officeart/2005/8/layout/cycle8"/>
    <dgm:cxn modelId="{0E0F64E0-8D8A-4387-9589-7665D75256D9}" type="presParOf" srcId="{CC3BC56B-F8EC-48D6-AA77-FCA79E02AEC9}" destId="{CF05BC30-9512-4793-B8C5-534CBD49B063}" srcOrd="5" destOrd="0" presId="urn:microsoft.com/office/officeart/2005/8/layout/cycle8"/>
    <dgm:cxn modelId="{EC26B61F-CC99-4690-AC68-22CCC31B0D54}" type="presParOf" srcId="{CC3BC56B-F8EC-48D6-AA77-FCA79E02AEC9}" destId="{79D9087D-894C-49DE-85B5-DF37359CACA7}" srcOrd="6" destOrd="0" presId="urn:microsoft.com/office/officeart/2005/8/layout/cycle8"/>
    <dgm:cxn modelId="{1B82BA0C-4FF4-4598-9FA4-FBBF3621EAB1}" type="presParOf" srcId="{CC3BC56B-F8EC-48D6-AA77-FCA79E02AEC9}" destId="{D7374C5F-8059-4111-BF1C-C88D72DA19A3}" srcOrd="7" destOrd="0" presId="urn:microsoft.com/office/officeart/2005/8/layout/cycle8"/>
    <dgm:cxn modelId="{6985D317-A068-4D3D-A449-842B929C5E12}" type="presParOf" srcId="{CC3BC56B-F8EC-48D6-AA77-FCA79E02AEC9}" destId="{7F428454-DF5D-4F4C-922A-F01561F05448}" srcOrd="8" destOrd="0" presId="urn:microsoft.com/office/officeart/2005/8/layout/cycle8"/>
    <dgm:cxn modelId="{CEC93B38-2901-4735-A3A5-DD9F358E8AFA}" type="presParOf" srcId="{CC3BC56B-F8EC-48D6-AA77-FCA79E02AEC9}" destId="{FAD5DF9E-1237-4434-BA94-9CA0AE7DA14D}" srcOrd="9" destOrd="0" presId="urn:microsoft.com/office/officeart/2005/8/layout/cycle8"/>
    <dgm:cxn modelId="{DD9E3B85-580D-4586-B20D-865569610AA7}" type="presParOf" srcId="{CC3BC56B-F8EC-48D6-AA77-FCA79E02AEC9}" destId="{78545BBF-6432-483B-9D7E-C622C9B8DD1A}" srcOrd="10" destOrd="0" presId="urn:microsoft.com/office/officeart/2005/8/layout/cycle8"/>
    <dgm:cxn modelId="{47A7FE0F-8027-4476-8A71-C87370937E31}" type="presParOf" srcId="{CC3BC56B-F8EC-48D6-AA77-FCA79E02AEC9}" destId="{542168C1-6EDB-4AB1-BF0B-D575BC6501EF}" srcOrd="11" destOrd="0" presId="urn:microsoft.com/office/officeart/2005/8/layout/cycle8"/>
    <dgm:cxn modelId="{5AFC0B30-D208-4BA5-89B5-C5EEBFAAF1B7}" type="presParOf" srcId="{CC3BC56B-F8EC-48D6-AA77-FCA79E02AEC9}" destId="{3AA0C6FF-F95C-466B-8F46-57CCA522DAF2}" srcOrd="12" destOrd="0" presId="urn:microsoft.com/office/officeart/2005/8/layout/cycle8"/>
    <dgm:cxn modelId="{C4BF06A2-4B91-4F00-AF13-3A3FFF514B63}" type="presParOf" srcId="{CC3BC56B-F8EC-48D6-AA77-FCA79E02AEC9}" destId="{3F12BB3D-CBC8-4AF0-B8D2-495E0F412E05}" srcOrd="13" destOrd="0" presId="urn:microsoft.com/office/officeart/2005/8/layout/cycle8"/>
    <dgm:cxn modelId="{BD8F9B9A-3E56-4D45-AD75-E873D9FA4AD2}" type="presParOf" srcId="{CC3BC56B-F8EC-48D6-AA77-FCA79E02AEC9}" destId="{9241D69D-F71E-49E3-90B6-609DE33B25DF}"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0D8B0-01B7-4E44-9C9D-9F59130B945A}" type="doc">
      <dgm:prSet loTypeId="urn:microsoft.com/office/officeart/2005/8/layout/radial6" loCatId="cycle" qsTypeId="urn:microsoft.com/office/officeart/2005/8/quickstyle/simple2" qsCatId="simple" csTypeId="urn:microsoft.com/office/officeart/2005/8/colors/colorful4" csCatId="colorful" phldr="1"/>
      <dgm:spPr/>
      <dgm:t>
        <a:bodyPr/>
        <a:lstStyle/>
        <a:p>
          <a:endParaRPr lang="ru-RU"/>
        </a:p>
      </dgm:t>
    </dgm:pt>
    <dgm:pt modelId="{568843D5-2D95-436E-9968-412C5794D06D}">
      <dgm:prSet phldrT="[Текст]"/>
      <dgm:spPr/>
      <dgm:t>
        <a:bodyPr/>
        <a:lstStyle/>
        <a:p>
          <a:r>
            <a:rPr lang="ru-RU" b="1" dirty="0" smtClean="0"/>
            <a:t>Принципы сенсорного развития детей.</a:t>
          </a:r>
          <a:endParaRPr lang="ru-RU" dirty="0"/>
        </a:p>
      </dgm:t>
    </dgm:pt>
    <dgm:pt modelId="{018D1322-C02B-4787-8B0D-96A39EF54E33}" type="parTrans" cxnId="{B3938E76-1EB5-45B6-850E-3EAF3B1EC3FE}">
      <dgm:prSet/>
      <dgm:spPr/>
      <dgm:t>
        <a:bodyPr/>
        <a:lstStyle/>
        <a:p>
          <a:endParaRPr lang="ru-RU"/>
        </a:p>
      </dgm:t>
    </dgm:pt>
    <dgm:pt modelId="{EBD645D3-766C-4216-983C-1780FA6CE018}" type="sibTrans" cxnId="{B3938E76-1EB5-45B6-850E-3EAF3B1EC3FE}">
      <dgm:prSet/>
      <dgm:spPr/>
      <dgm:t>
        <a:bodyPr/>
        <a:lstStyle/>
        <a:p>
          <a:endParaRPr lang="ru-RU"/>
        </a:p>
      </dgm:t>
    </dgm:pt>
    <dgm:pt modelId="{CDF46788-36E9-4836-BA23-D01024F33F2F}">
      <dgm:prSet phldrT="[Текст]"/>
      <dgm:spPr/>
      <dgm:t>
        <a:bodyPr/>
        <a:lstStyle/>
        <a:p>
          <a:r>
            <a:rPr lang="ru-RU" dirty="0" smtClean="0"/>
            <a:t>Обогащение и углубление сенсорного воспитания детей раннего возраста.</a:t>
          </a:r>
          <a:endParaRPr lang="ru-RU" dirty="0"/>
        </a:p>
      </dgm:t>
    </dgm:pt>
    <dgm:pt modelId="{AE465623-657F-4092-8080-F0150B1CE42A}" type="parTrans" cxnId="{9F066D61-4FF8-4975-9DA7-E583B9B58DFC}">
      <dgm:prSet/>
      <dgm:spPr/>
      <dgm:t>
        <a:bodyPr/>
        <a:lstStyle/>
        <a:p>
          <a:endParaRPr lang="ru-RU"/>
        </a:p>
      </dgm:t>
    </dgm:pt>
    <dgm:pt modelId="{4BA68743-078C-4977-9844-E91236C6E1E6}" type="sibTrans" cxnId="{9F066D61-4FF8-4975-9DA7-E583B9B58DFC}">
      <dgm:prSet/>
      <dgm:spPr/>
      <dgm:t>
        <a:bodyPr/>
        <a:lstStyle/>
        <a:p>
          <a:endParaRPr lang="ru-RU"/>
        </a:p>
      </dgm:t>
    </dgm:pt>
    <dgm:pt modelId="{452295B6-C1FF-41EA-A0D6-D3C760908409}">
      <dgm:prSet phldrT="[Текст]"/>
      <dgm:spPr/>
      <dgm:t>
        <a:bodyPr/>
        <a:lstStyle/>
        <a:p>
          <a:r>
            <a:rPr lang="ru-RU" dirty="0" smtClean="0"/>
            <a:t>Обучение сенсорным действиям, свойством и качеством предметов, выяснение их «сигнального значения».</a:t>
          </a:r>
          <a:endParaRPr lang="ru-RU" dirty="0"/>
        </a:p>
      </dgm:t>
    </dgm:pt>
    <dgm:pt modelId="{812E80BB-E2EA-43D0-9233-9D02B6676194}" type="parTrans" cxnId="{26FEBCB0-1048-4450-A15E-E583281B4D45}">
      <dgm:prSet/>
      <dgm:spPr/>
      <dgm:t>
        <a:bodyPr/>
        <a:lstStyle/>
        <a:p>
          <a:endParaRPr lang="ru-RU"/>
        </a:p>
      </dgm:t>
    </dgm:pt>
    <dgm:pt modelId="{D17B856E-7D74-4E7A-8906-341269D0C2FE}" type="sibTrans" cxnId="{26FEBCB0-1048-4450-A15E-E583281B4D45}">
      <dgm:prSet/>
      <dgm:spPr/>
      <dgm:t>
        <a:bodyPr/>
        <a:lstStyle/>
        <a:p>
          <a:endParaRPr lang="ru-RU"/>
        </a:p>
      </dgm:t>
    </dgm:pt>
    <dgm:pt modelId="{E047934D-655B-4BD3-87B3-54FF1FB11C17}">
      <dgm:prSet phldrT="[Текст]"/>
      <dgm:spPr/>
      <dgm:t>
        <a:bodyPr/>
        <a:lstStyle/>
        <a:p>
          <a:r>
            <a:rPr lang="ru-RU" dirty="0" smtClean="0"/>
            <a:t>Специфические действия по обследованию величины, формы, цвета предметов.</a:t>
          </a:r>
          <a:endParaRPr lang="ru-RU" dirty="0"/>
        </a:p>
      </dgm:t>
    </dgm:pt>
    <dgm:pt modelId="{53E63E88-20F7-4794-A005-5E8DA4DD8A9F}" type="parTrans" cxnId="{2C7DEB05-FB4B-44C2-8A33-09509BF99989}">
      <dgm:prSet/>
      <dgm:spPr/>
      <dgm:t>
        <a:bodyPr/>
        <a:lstStyle/>
        <a:p>
          <a:endParaRPr lang="ru-RU"/>
        </a:p>
      </dgm:t>
    </dgm:pt>
    <dgm:pt modelId="{367EF8CE-C8CC-4CA9-A24D-B44F3D470981}" type="sibTrans" cxnId="{2C7DEB05-FB4B-44C2-8A33-09509BF99989}">
      <dgm:prSet/>
      <dgm:spPr/>
      <dgm:t>
        <a:bodyPr/>
        <a:lstStyle/>
        <a:p>
          <a:endParaRPr lang="ru-RU"/>
        </a:p>
      </dgm:t>
    </dgm:pt>
    <dgm:pt modelId="{9DB0A1CB-B95D-4293-B49A-98334C7D8964}">
      <dgm:prSet phldrT="[Текст]"/>
      <dgm:spPr/>
      <dgm:t>
        <a:bodyPr/>
        <a:lstStyle/>
        <a:p>
          <a:r>
            <a:rPr lang="ru-RU" dirty="0" smtClean="0"/>
            <a:t>Соотносить полученную информацию с имеющемся  у детей знаниям  и опытом.</a:t>
          </a:r>
          <a:endParaRPr lang="ru-RU" dirty="0"/>
        </a:p>
      </dgm:t>
    </dgm:pt>
    <dgm:pt modelId="{7E6B8CDB-B10C-4B1D-91D0-9BB57AE4896F}" type="parTrans" cxnId="{5C0186BA-1988-4F33-983D-374DAC919D56}">
      <dgm:prSet/>
      <dgm:spPr/>
      <dgm:t>
        <a:bodyPr/>
        <a:lstStyle/>
        <a:p>
          <a:endParaRPr lang="ru-RU"/>
        </a:p>
      </dgm:t>
    </dgm:pt>
    <dgm:pt modelId="{98715357-6285-47B8-9614-3E196737B10E}" type="sibTrans" cxnId="{5C0186BA-1988-4F33-983D-374DAC919D56}">
      <dgm:prSet/>
      <dgm:spPr/>
      <dgm:t>
        <a:bodyPr/>
        <a:lstStyle/>
        <a:p>
          <a:endParaRPr lang="ru-RU"/>
        </a:p>
      </dgm:t>
    </dgm:pt>
    <dgm:pt modelId="{C79594EA-B76D-411B-B19F-F84C13F245D3}" type="pres">
      <dgm:prSet presAssocID="{C960D8B0-01B7-4E44-9C9D-9F59130B945A}" presName="Name0" presStyleCnt="0">
        <dgm:presLayoutVars>
          <dgm:chMax val="1"/>
          <dgm:dir/>
          <dgm:animLvl val="ctr"/>
          <dgm:resizeHandles val="exact"/>
        </dgm:presLayoutVars>
      </dgm:prSet>
      <dgm:spPr/>
      <dgm:t>
        <a:bodyPr/>
        <a:lstStyle/>
        <a:p>
          <a:endParaRPr lang="ru-RU"/>
        </a:p>
      </dgm:t>
    </dgm:pt>
    <dgm:pt modelId="{B03FC7AB-ADAD-4989-8B23-8A98F7EF6262}" type="pres">
      <dgm:prSet presAssocID="{568843D5-2D95-436E-9968-412C5794D06D}" presName="centerShape" presStyleLbl="node0" presStyleIdx="0" presStyleCnt="1" custLinFactNeighborX="-3166" custLinFactNeighborY="520"/>
      <dgm:spPr/>
      <dgm:t>
        <a:bodyPr/>
        <a:lstStyle/>
        <a:p>
          <a:endParaRPr lang="ru-RU"/>
        </a:p>
      </dgm:t>
    </dgm:pt>
    <dgm:pt modelId="{26F77EB1-CA91-4E9D-B785-B4A117CC9F08}" type="pres">
      <dgm:prSet presAssocID="{CDF46788-36E9-4836-BA23-D01024F33F2F}" presName="node" presStyleLbl="node1" presStyleIdx="0" presStyleCnt="4" custScaleX="177880" custScaleY="112832">
        <dgm:presLayoutVars>
          <dgm:bulletEnabled val="1"/>
        </dgm:presLayoutVars>
      </dgm:prSet>
      <dgm:spPr/>
      <dgm:t>
        <a:bodyPr/>
        <a:lstStyle/>
        <a:p>
          <a:endParaRPr lang="ru-RU"/>
        </a:p>
      </dgm:t>
    </dgm:pt>
    <dgm:pt modelId="{8DE03C69-9D36-41D5-B139-3287FA1217E3}" type="pres">
      <dgm:prSet presAssocID="{CDF46788-36E9-4836-BA23-D01024F33F2F}" presName="dummy" presStyleCnt="0"/>
      <dgm:spPr/>
    </dgm:pt>
    <dgm:pt modelId="{E2C3D8D3-1EC3-4203-A953-1B19A34C9DCA}" type="pres">
      <dgm:prSet presAssocID="{4BA68743-078C-4977-9844-E91236C6E1E6}" presName="sibTrans" presStyleLbl="sibTrans2D1" presStyleIdx="0" presStyleCnt="4"/>
      <dgm:spPr/>
      <dgm:t>
        <a:bodyPr/>
        <a:lstStyle/>
        <a:p>
          <a:endParaRPr lang="ru-RU"/>
        </a:p>
      </dgm:t>
    </dgm:pt>
    <dgm:pt modelId="{C894760C-AB4B-43F8-B7A7-1CD2038061B6}" type="pres">
      <dgm:prSet presAssocID="{452295B6-C1FF-41EA-A0D6-D3C760908409}" presName="node" presStyleLbl="node1" presStyleIdx="1" presStyleCnt="4" custScaleX="165534" custScaleY="131235" custRadScaleRad="108278" custRadScaleInc="0">
        <dgm:presLayoutVars>
          <dgm:bulletEnabled val="1"/>
        </dgm:presLayoutVars>
      </dgm:prSet>
      <dgm:spPr/>
      <dgm:t>
        <a:bodyPr/>
        <a:lstStyle/>
        <a:p>
          <a:endParaRPr lang="ru-RU"/>
        </a:p>
      </dgm:t>
    </dgm:pt>
    <dgm:pt modelId="{F4CCDCE8-927B-4D3F-AB8D-7F2A244A6249}" type="pres">
      <dgm:prSet presAssocID="{452295B6-C1FF-41EA-A0D6-D3C760908409}" presName="dummy" presStyleCnt="0"/>
      <dgm:spPr/>
    </dgm:pt>
    <dgm:pt modelId="{77D5C4D9-DB73-46D6-940D-7F4C03AB9707}" type="pres">
      <dgm:prSet presAssocID="{D17B856E-7D74-4E7A-8906-341269D0C2FE}" presName="sibTrans" presStyleLbl="sibTrans2D1" presStyleIdx="1" presStyleCnt="4"/>
      <dgm:spPr/>
      <dgm:t>
        <a:bodyPr/>
        <a:lstStyle/>
        <a:p>
          <a:endParaRPr lang="ru-RU"/>
        </a:p>
      </dgm:t>
    </dgm:pt>
    <dgm:pt modelId="{C7B0B69A-59C9-4580-9FC5-0EE4A0DA59F0}" type="pres">
      <dgm:prSet presAssocID="{E047934D-655B-4BD3-87B3-54FF1FB11C17}" presName="node" presStyleLbl="node1" presStyleIdx="2" presStyleCnt="4" custScaleX="195936">
        <dgm:presLayoutVars>
          <dgm:bulletEnabled val="1"/>
        </dgm:presLayoutVars>
      </dgm:prSet>
      <dgm:spPr/>
      <dgm:t>
        <a:bodyPr/>
        <a:lstStyle/>
        <a:p>
          <a:endParaRPr lang="ru-RU"/>
        </a:p>
      </dgm:t>
    </dgm:pt>
    <dgm:pt modelId="{E1E0F650-E519-4140-9913-3E855B02DD10}" type="pres">
      <dgm:prSet presAssocID="{E047934D-655B-4BD3-87B3-54FF1FB11C17}" presName="dummy" presStyleCnt="0"/>
      <dgm:spPr/>
    </dgm:pt>
    <dgm:pt modelId="{FE2F3D02-C02D-4D2E-AE8C-8334D87592F7}" type="pres">
      <dgm:prSet presAssocID="{367EF8CE-C8CC-4CA9-A24D-B44F3D470981}" presName="sibTrans" presStyleLbl="sibTrans2D1" presStyleIdx="2" presStyleCnt="4"/>
      <dgm:spPr/>
      <dgm:t>
        <a:bodyPr/>
        <a:lstStyle/>
        <a:p>
          <a:endParaRPr lang="ru-RU"/>
        </a:p>
      </dgm:t>
    </dgm:pt>
    <dgm:pt modelId="{35057578-64D6-49EB-8B53-855320A08BCE}" type="pres">
      <dgm:prSet presAssocID="{9DB0A1CB-B95D-4293-B49A-98334C7D8964}" presName="node" presStyleLbl="node1" presStyleIdx="3" presStyleCnt="4" custScaleX="161927" custRadScaleRad="116752" custRadScaleInc="-1428">
        <dgm:presLayoutVars>
          <dgm:bulletEnabled val="1"/>
        </dgm:presLayoutVars>
      </dgm:prSet>
      <dgm:spPr/>
      <dgm:t>
        <a:bodyPr/>
        <a:lstStyle/>
        <a:p>
          <a:endParaRPr lang="ru-RU"/>
        </a:p>
      </dgm:t>
    </dgm:pt>
    <dgm:pt modelId="{C7DF2F2F-B594-481F-9551-F4778DD2DF86}" type="pres">
      <dgm:prSet presAssocID="{9DB0A1CB-B95D-4293-B49A-98334C7D8964}" presName="dummy" presStyleCnt="0"/>
      <dgm:spPr/>
    </dgm:pt>
    <dgm:pt modelId="{A61920F8-6CEC-4E78-8707-2FDF51B4E020}" type="pres">
      <dgm:prSet presAssocID="{98715357-6285-47B8-9614-3E196737B10E}" presName="sibTrans" presStyleLbl="sibTrans2D1" presStyleIdx="3" presStyleCnt="4"/>
      <dgm:spPr/>
      <dgm:t>
        <a:bodyPr/>
        <a:lstStyle/>
        <a:p>
          <a:endParaRPr lang="ru-RU"/>
        </a:p>
      </dgm:t>
    </dgm:pt>
  </dgm:ptLst>
  <dgm:cxnLst>
    <dgm:cxn modelId="{11823E83-F6C7-467E-920F-358541EA8953}" type="presOf" srcId="{CDF46788-36E9-4836-BA23-D01024F33F2F}" destId="{26F77EB1-CA91-4E9D-B785-B4A117CC9F08}" srcOrd="0" destOrd="0" presId="urn:microsoft.com/office/officeart/2005/8/layout/radial6"/>
    <dgm:cxn modelId="{22B12A23-4FD8-4DA3-96BE-A6FF8F59E926}" type="presOf" srcId="{4BA68743-078C-4977-9844-E91236C6E1E6}" destId="{E2C3D8D3-1EC3-4203-A953-1B19A34C9DCA}" srcOrd="0" destOrd="0" presId="urn:microsoft.com/office/officeart/2005/8/layout/radial6"/>
    <dgm:cxn modelId="{5B4C882B-57C5-4170-884D-49B24CF40E93}" type="presOf" srcId="{367EF8CE-C8CC-4CA9-A24D-B44F3D470981}" destId="{FE2F3D02-C02D-4D2E-AE8C-8334D87592F7}" srcOrd="0" destOrd="0" presId="urn:microsoft.com/office/officeart/2005/8/layout/radial6"/>
    <dgm:cxn modelId="{84F20CE0-245D-45E7-94AD-171FA17FB00E}" type="presOf" srcId="{452295B6-C1FF-41EA-A0D6-D3C760908409}" destId="{C894760C-AB4B-43F8-B7A7-1CD2038061B6}" srcOrd="0" destOrd="0" presId="urn:microsoft.com/office/officeart/2005/8/layout/radial6"/>
    <dgm:cxn modelId="{111A8196-8D0C-4F9C-8CB5-9E4EEEC5436C}" type="presOf" srcId="{C960D8B0-01B7-4E44-9C9D-9F59130B945A}" destId="{C79594EA-B76D-411B-B19F-F84C13F245D3}" srcOrd="0" destOrd="0" presId="urn:microsoft.com/office/officeart/2005/8/layout/radial6"/>
    <dgm:cxn modelId="{53F4151B-347A-434E-B54D-65143D9B84CC}" type="presOf" srcId="{E047934D-655B-4BD3-87B3-54FF1FB11C17}" destId="{C7B0B69A-59C9-4580-9FC5-0EE4A0DA59F0}" srcOrd="0" destOrd="0" presId="urn:microsoft.com/office/officeart/2005/8/layout/radial6"/>
    <dgm:cxn modelId="{F710EEC8-4EDA-4743-A820-320DE929EEE1}" type="presOf" srcId="{9DB0A1CB-B95D-4293-B49A-98334C7D8964}" destId="{35057578-64D6-49EB-8B53-855320A08BCE}" srcOrd="0" destOrd="0" presId="urn:microsoft.com/office/officeart/2005/8/layout/radial6"/>
    <dgm:cxn modelId="{49BA919F-CD9E-446F-B453-BF19F696D912}" type="presOf" srcId="{D17B856E-7D74-4E7A-8906-341269D0C2FE}" destId="{77D5C4D9-DB73-46D6-940D-7F4C03AB9707}" srcOrd="0" destOrd="0" presId="urn:microsoft.com/office/officeart/2005/8/layout/radial6"/>
    <dgm:cxn modelId="{26FEBCB0-1048-4450-A15E-E583281B4D45}" srcId="{568843D5-2D95-436E-9968-412C5794D06D}" destId="{452295B6-C1FF-41EA-A0D6-D3C760908409}" srcOrd="1" destOrd="0" parTransId="{812E80BB-E2EA-43D0-9233-9D02B6676194}" sibTransId="{D17B856E-7D74-4E7A-8906-341269D0C2FE}"/>
    <dgm:cxn modelId="{2C7DEB05-FB4B-44C2-8A33-09509BF99989}" srcId="{568843D5-2D95-436E-9968-412C5794D06D}" destId="{E047934D-655B-4BD3-87B3-54FF1FB11C17}" srcOrd="2" destOrd="0" parTransId="{53E63E88-20F7-4794-A005-5E8DA4DD8A9F}" sibTransId="{367EF8CE-C8CC-4CA9-A24D-B44F3D470981}"/>
    <dgm:cxn modelId="{5C0186BA-1988-4F33-983D-374DAC919D56}" srcId="{568843D5-2D95-436E-9968-412C5794D06D}" destId="{9DB0A1CB-B95D-4293-B49A-98334C7D8964}" srcOrd="3" destOrd="0" parTransId="{7E6B8CDB-B10C-4B1D-91D0-9BB57AE4896F}" sibTransId="{98715357-6285-47B8-9614-3E196737B10E}"/>
    <dgm:cxn modelId="{9F066D61-4FF8-4975-9DA7-E583B9B58DFC}" srcId="{568843D5-2D95-436E-9968-412C5794D06D}" destId="{CDF46788-36E9-4836-BA23-D01024F33F2F}" srcOrd="0" destOrd="0" parTransId="{AE465623-657F-4092-8080-F0150B1CE42A}" sibTransId="{4BA68743-078C-4977-9844-E91236C6E1E6}"/>
    <dgm:cxn modelId="{BE876547-F1E0-4F73-BCF2-6B40B90F2E4F}" type="presOf" srcId="{568843D5-2D95-436E-9968-412C5794D06D}" destId="{B03FC7AB-ADAD-4989-8B23-8A98F7EF6262}" srcOrd="0" destOrd="0" presId="urn:microsoft.com/office/officeart/2005/8/layout/radial6"/>
    <dgm:cxn modelId="{C272D3E6-A175-4C6A-992B-6C94B3B7B31F}" type="presOf" srcId="{98715357-6285-47B8-9614-3E196737B10E}" destId="{A61920F8-6CEC-4E78-8707-2FDF51B4E020}" srcOrd="0" destOrd="0" presId="urn:microsoft.com/office/officeart/2005/8/layout/radial6"/>
    <dgm:cxn modelId="{B3938E76-1EB5-45B6-850E-3EAF3B1EC3FE}" srcId="{C960D8B0-01B7-4E44-9C9D-9F59130B945A}" destId="{568843D5-2D95-436E-9968-412C5794D06D}" srcOrd="0" destOrd="0" parTransId="{018D1322-C02B-4787-8B0D-96A39EF54E33}" sibTransId="{EBD645D3-766C-4216-983C-1780FA6CE018}"/>
    <dgm:cxn modelId="{F838D584-B20F-47F2-A0D3-3EC1763FD376}" type="presParOf" srcId="{C79594EA-B76D-411B-B19F-F84C13F245D3}" destId="{B03FC7AB-ADAD-4989-8B23-8A98F7EF6262}" srcOrd="0" destOrd="0" presId="urn:microsoft.com/office/officeart/2005/8/layout/radial6"/>
    <dgm:cxn modelId="{D6FC3BD2-F31A-4850-9C8F-1357DEEA58C5}" type="presParOf" srcId="{C79594EA-B76D-411B-B19F-F84C13F245D3}" destId="{26F77EB1-CA91-4E9D-B785-B4A117CC9F08}" srcOrd="1" destOrd="0" presId="urn:microsoft.com/office/officeart/2005/8/layout/radial6"/>
    <dgm:cxn modelId="{7C76CD09-EE43-4FCE-B96B-ED60289CF683}" type="presParOf" srcId="{C79594EA-B76D-411B-B19F-F84C13F245D3}" destId="{8DE03C69-9D36-41D5-B139-3287FA1217E3}" srcOrd="2" destOrd="0" presId="urn:microsoft.com/office/officeart/2005/8/layout/radial6"/>
    <dgm:cxn modelId="{03A8075D-263B-48D7-B2F0-796F4373162C}" type="presParOf" srcId="{C79594EA-B76D-411B-B19F-F84C13F245D3}" destId="{E2C3D8D3-1EC3-4203-A953-1B19A34C9DCA}" srcOrd="3" destOrd="0" presId="urn:microsoft.com/office/officeart/2005/8/layout/radial6"/>
    <dgm:cxn modelId="{977AEB2D-1A1D-437D-88AF-42A33B536441}" type="presParOf" srcId="{C79594EA-B76D-411B-B19F-F84C13F245D3}" destId="{C894760C-AB4B-43F8-B7A7-1CD2038061B6}" srcOrd="4" destOrd="0" presId="urn:microsoft.com/office/officeart/2005/8/layout/radial6"/>
    <dgm:cxn modelId="{91627622-332E-4BB6-9326-9D81064822A3}" type="presParOf" srcId="{C79594EA-B76D-411B-B19F-F84C13F245D3}" destId="{F4CCDCE8-927B-4D3F-AB8D-7F2A244A6249}" srcOrd="5" destOrd="0" presId="urn:microsoft.com/office/officeart/2005/8/layout/radial6"/>
    <dgm:cxn modelId="{1E0799C5-4B55-4A55-866F-70E5F9C1E055}" type="presParOf" srcId="{C79594EA-B76D-411B-B19F-F84C13F245D3}" destId="{77D5C4D9-DB73-46D6-940D-7F4C03AB9707}" srcOrd="6" destOrd="0" presId="urn:microsoft.com/office/officeart/2005/8/layout/radial6"/>
    <dgm:cxn modelId="{9AF09457-2CAE-488A-8C0D-B1728915B5CD}" type="presParOf" srcId="{C79594EA-B76D-411B-B19F-F84C13F245D3}" destId="{C7B0B69A-59C9-4580-9FC5-0EE4A0DA59F0}" srcOrd="7" destOrd="0" presId="urn:microsoft.com/office/officeart/2005/8/layout/radial6"/>
    <dgm:cxn modelId="{E6628198-1822-4869-BC0F-5B66DCCB5B54}" type="presParOf" srcId="{C79594EA-B76D-411B-B19F-F84C13F245D3}" destId="{E1E0F650-E519-4140-9913-3E855B02DD10}" srcOrd="8" destOrd="0" presId="urn:microsoft.com/office/officeart/2005/8/layout/radial6"/>
    <dgm:cxn modelId="{23076E84-8924-43C1-9541-1416C31C28C6}" type="presParOf" srcId="{C79594EA-B76D-411B-B19F-F84C13F245D3}" destId="{FE2F3D02-C02D-4D2E-AE8C-8334D87592F7}" srcOrd="9" destOrd="0" presId="urn:microsoft.com/office/officeart/2005/8/layout/radial6"/>
    <dgm:cxn modelId="{B503AE7D-BAE1-4F50-8F86-B6C4BD8A2DBD}" type="presParOf" srcId="{C79594EA-B76D-411B-B19F-F84C13F245D3}" destId="{35057578-64D6-49EB-8B53-855320A08BCE}" srcOrd="10" destOrd="0" presId="urn:microsoft.com/office/officeart/2005/8/layout/radial6"/>
    <dgm:cxn modelId="{F19B056D-38F7-4FC3-B6E8-31F1AA58BBAC}" type="presParOf" srcId="{C79594EA-B76D-411B-B19F-F84C13F245D3}" destId="{C7DF2F2F-B594-481F-9551-F4778DD2DF86}" srcOrd="11" destOrd="0" presId="urn:microsoft.com/office/officeart/2005/8/layout/radial6"/>
    <dgm:cxn modelId="{2498F214-B24C-4B03-95F4-E53A95136D7D}" type="presParOf" srcId="{C79594EA-B76D-411B-B19F-F84C13F245D3}" destId="{A61920F8-6CEC-4E78-8707-2FDF51B4E02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13664-2AE0-4D49-B047-6E0A6FDDC3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F89B1A1-2616-4570-BEF7-B41B00D9769E}">
      <dgm:prSet phldrT="[Текст]" custT="1"/>
      <dgm:spPr/>
      <dgm:t>
        <a:bodyPr/>
        <a:lstStyle/>
        <a:p>
          <a:r>
            <a:rPr lang="ru-RU" sz="6000" b="1" dirty="0" smtClean="0"/>
            <a:t>Цель:</a:t>
          </a:r>
          <a:endParaRPr lang="ru-RU" sz="6000" dirty="0"/>
        </a:p>
      </dgm:t>
    </dgm:pt>
    <dgm:pt modelId="{9D2A421E-9E35-4B55-A9EF-A79994ED8F6B}" type="parTrans" cxnId="{EE80FDCE-5A07-42A7-9DCA-A5014CE3ABEE}">
      <dgm:prSet/>
      <dgm:spPr/>
      <dgm:t>
        <a:bodyPr/>
        <a:lstStyle/>
        <a:p>
          <a:endParaRPr lang="ru-RU"/>
        </a:p>
      </dgm:t>
    </dgm:pt>
    <dgm:pt modelId="{302B1030-9D4B-412A-836D-228BBD39F45C}" type="sibTrans" cxnId="{EE80FDCE-5A07-42A7-9DCA-A5014CE3ABEE}">
      <dgm:prSet/>
      <dgm:spPr/>
      <dgm:t>
        <a:bodyPr/>
        <a:lstStyle/>
        <a:p>
          <a:endParaRPr lang="ru-RU"/>
        </a:p>
      </dgm:t>
    </dgm:pt>
    <dgm:pt modelId="{FB1D6407-B492-4B73-A785-69C1061FA9A7}">
      <dgm:prSet phldrT="[Текст]" phldr="1"/>
      <dgm:spPr/>
      <dgm:t>
        <a:bodyPr/>
        <a:lstStyle/>
        <a:p>
          <a:endParaRPr lang="ru-RU"/>
        </a:p>
      </dgm:t>
    </dgm:pt>
    <dgm:pt modelId="{F38FF38F-3C83-4F1A-A97A-A7FDC173B715}" type="parTrans" cxnId="{F0C79AF3-203C-4336-A277-FEA2A17C695A}">
      <dgm:prSet/>
      <dgm:spPr/>
      <dgm:t>
        <a:bodyPr/>
        <a:lstStyle/>
        <a:p>
          <a:endParaRPr lang="ru-RU"/>
        </a:p>
      </dgm:t>
    </dgm:pt>
    <dgm:pt modelId="{08D02E29-499B-4888-94A2-5BB478B968F5}" type="sibTrans" cxnId="{F0C79AF3-203C-4336-A277-FEA2A17C695A}">
      <dgm:prSet/>
      <dgm:spPr/>
      <dgm:t>
        <a:bodyPr/>
        <a:lstStyle/>
        <a:p>
          <a:endParaRPr lang="ru-RU"/>
        </a:p>
      </dgm:t>
    </dgm:pt>
    <dgm:pt modelId="{61E000B0-82B0-4399-8A6A-F828CB2D26B3}">
      <dgm:prSet phldrT="[Текст]"/>
      <dgm:spPr>
        <a:solidFill>
          <a:srgbClr val="92D050"/>
        </a:solidFill>
      </dgm:spPr>
      <dgm:t>
        <a:bodyPr/>
        <a:lstStyle/>
        <a:p>
          <a:r>
            <a:rPr lang="ru-RU" dirty="0" smtClean="0"/>
            <a:t>Познакомить малышей  со свойствами предметов обеспечить накопление представлений о цвете, форме и величине предметов.</a:t>
          </a:r>
          <a:endParaRPr lang="ru-RU" dirty="0"/>
        </a:p>
      </dgm:t>
    </dgm:pt>
    <dgm:pt modelId="{294343A3-B17A-4457-AC92-3E876271388B}" type="parTrans" cxnId="{8621EC4E-8550-44C1-9F70-BA0599554B3E}">
      <dgm:prSet/>
      <dgm:spPr/>
      <dgm:t>
        <a:bodyPr/>
        <a:lstStyle/>
        <a:p>
          <a:endParaRPr lang="ru-RU"/>
        </a:p>
      </dgm:t>
    </dgm:pt>
    <dgm:pt modelId="{CE40C5CB-E44C-4360-B712-AA903A3D80F4}" type="sibTrans" cxnId="{8621EC4E-8550-44C1-9F70-BA0599554B3E}">
      <dgm:prSet/>
      <dgm:spPr/>
      <dgm:t>
        <a:bodyPr/>
        <a:lstStyle/>
        <a:p>
          <a:endParaRPr lang="ru-RU"/>
        </a:p>
      </dgm:t>
    </dgm:pt>
    <dgm:pt modelId="{A0AFF394-A5E7-4695-B113-ABC612B6F0B4}">
      <dgm:prSet phldrT="[Текст]" phldr="1"/>
      <dgm:spPr/>
      <dgm:t>
        <a:bodyPr/>
        <a:lstStyle/>
        <a:p>
          <a:endParaRPr lang="ru-RU"/>
        </a:p>
      </dgm:t>
    </dgm:pt>
    <dgm:pt modelId="{F4752BE5-8364-417C-80DD-82E38C6E62CF}" type="parTrans" cxnId="{BCEB9910-EB1C-488A-BAB4-5EE898F4B886}">
      <dgm:prSet/>
      <dgm:spPr/>
      <dgm:t>
        <a:bodyPr/>
        <a:lstStyle/>
        <a:p>
          <a:endParaRPr lang="ru-RU"/>
        </a:p>
      </dgm:t>
    </dgm:pt>
    <dgm:pt modelId="{83AABCB1-8711-4E81-83C2-4D9494C40602}" type="sibTrans" cxnId="{BCEB9910-EB1C-488A-BAB4-5EE898F4B886}">
      <dgm:prSet/>
      <dgm:spPr/>
      <dgm:t>
        <a:bodyPr/>
        <a:lstStyle/>
        <a:p>
          <a:endParaRPr lang="ru-RU"/>
        </a:p>
      </dgm:t>
    </dgm:pt>
    <dgm:pt modelId="{1B7CE297-E82F-4274-A904-8F650B776E42}" type="pres">
      <dgm:prSet presAssocID="{85113664-2AE0-4D49-B047-6E0A6FDDC30E}" presName="linear" presStyleCnt="0">
        <dgm:presLayoutVars>
          <dgm:animLvl val="lvl"/>
          <dgm:resizeHandles val="exact"/>
        </dgm:presLayoutVars>
      </dgm:prSet>
      <dgm:spPr/>
      <dgm:t>
        <a:bodyPr/>
        <a:lstStyle/>
        <a:p>
          <a:endParaRPr lang="ru-RU"/>
        </a:p>
      </dgm:t>
    </dgm:pt>
    <dgm:pt modelId="{2E7568D5-211B-4F63-9249-5E1EA37E9537}" type="pres">
      <dgm:prSet presAssocID="{FF89B1A1-2616-4570-BEF7-B41B00D9769E}" presName="parentText" presStyleLbl="node1" presStyleIdx="0" presStyleCnt="2" custLinFactNeighborX="-1181" custLinFactNeighborY="-8084">
        <dgm:presLayoutVars>
          <dgm:chMax val="0"/>
          <dgm:bulletEnabled val="1"/>
        </dgm:presLayoutVars>
      </dgm:prSet>
      <dgm:spPr/>
      <dgm:t>
        <a:bodyPr/>
        <a:lstStyle/>
        <a:p>
          <a:endParaRPr lang="ru-RU"/>
        </a:p>
      </dgm:t>
    </dgm:pt>
    <dgm:pt modelId="{632843D2-509F-4CD9-BB00-7382DA97230B}" type="pres">
      <dgm:prSet presAssocID="{FF89B1A1-2616-4570-BEF7-B41B00D9769E}" presName="childText" presStyleLbl="revTx" presStyleIdx="0" presStyleCnt="2">
        <dgm:presLayoutVars>
          <dgm:bulletEnabled val="1"/>
        </dgm:presLayoutVars>
      </dgm:prSet>
      <dgm:spPr/>
      <dgm:t>
        <a:bodyPr/>
        <a:lstStyle/>
        <a:p>
          <a:endParaRPr lang="ru-RU"/>
        </a:p>
      </dgm:t>
    </dgm:pt>
    <dgm:pt modelId="{96A7D407-063E-426F-9DFF-35245AE4AFF5}" type="pres">
      <dgm:prSet presAssocID="{61E000B0-82B0-4399-8A6A-F828CB2D26B3}" presName="parentText" presStyleLbl="node1" presStyleIdx="1" presStyleCnt="2" custScaleY="143190">
        <dgm:presLayoutVars>
          <dgm:chMax val="0"/>
          <dgm:bulletEnabled val="1"/>
        </dgm:presLayoutVars>
      </dgm:prSet>
      <dgm:spPr/>
      <dgm:t>
        <a:bodyPr/>
        <a:lstStyle/>
        <a:p>
          <a:endParaRPr lang="ru-RU"/>
        </a:p>
      </dgm:t>
    </dgm:pt>
    <dgm:pt modelId="{9631F557-89AE-4225-9D64-469DE0716E19}" type="pres">
      <dgm:prSet presAssocID="{61E000B0-82B0-4399-8A6A-F828CB2D26B3}" presName="childText" presStyleLbl="revTx" presStyleIdx="1" presStyleCnt="2">
        <dgm:presLayoutVars>
          <dgm:bulletEnabled val="1"/>
        </dgm:presLayoutVars>
      </dgm:prSet>
      <dgm:spPr/>
      <dgm:t>
        <a:bodyPr/>
        <a:lstStyle/>
        <a:p>
          <a:endParaRPr lang="ru-RU"/>
        </a:p>
      </dgm:t>
    </dgm:pt>
  </dgm:ptLst>
  <dgm:cxnLst>
    <dgm:cxn modelId="{F632369D-55A5-4BD3-85E5-838A1CDDF38B}" type="presOf" srcId="{A0AFF394-A5E7-4695-B113-ABC612B6F0B4}" destId="{9631F557-89AE-4225-9D64-469DE0716E19}" srcOrd="0" destOrd="0" presId="urn:microsoft.com/office/officeart/2005/8/layout/vList2"/>
    <dgm:cxn modelId="{7B79789E-C887-4F69-BC1B-7ACB0B5461C5}" type="presOf" srcId="{FF89B1A1-2616-4570-BEF7-B41B00D9769E}" destId="{2E7568D5-211B-4F63-9249-5E1EA37E9537}" srcOrd="0" destOrd="0" presId="urn:microsoft.com/office/officeart/2005/8/layout/vList2"/>
    <dgm:cxn modelId="{F0C79AF3-203C-4336-A277-FEA2A17C695A}" srcId="{FF89B1A1-2616-4570-BEF7-B41B00D9769E}" destId="{FB1D6407-B492-4B73-A785-69C1061FA9A7}" srcOrd="0" destOrd="0" parTransId="{F38FF38F-3C83-4F1A-A97A-A7FDC173B715}" sibTransId="{08D02E29-499B-4888-94A2-5BB478B968F5}"/>
    <dgm:cxn modelId="{117322E4-DCB9-4887-9794-011C7E76D93D}" type="presOf" srcId="{85113664-2AE0-4D49-B047-6E0A6FDDC30E}" destId="{1B7CE297-E82F-4274-A904-8F650B776E42}" srcOrd="0" destOrd="0" presId="urn:microsoft.com/office/officeart/2005/8/layout/vList2"/>
    <dgm:cxn modelId="{BCEB9910-EB1C-488A-BAB4-5EE898F4B886}" srcId="{61E000B0-82B0-4399-8A6A-F828CB2D26B3}" destId="{A0AFF394-A5E7-4695-B113-ABC612B6F0B4}" srcOrd="0" destOrd="0" parTransId="{F4752BE5-8364-417C-80DD-82E38C6E62CF}" sibTransId="{83AABCB1-8711-4E81-83C2-4D9494C40602}"/>
    <dgm:cxn modelId="{9ACDD804-DAC8-4AC7-9FAF-F74C2AE0E749}" type="presOf" srcId="{FB1D6407-B492-4B73-A785-69C1061FA9A7}" destId="{632843D2-509F-4CD9-BB00-7382DA97230B}" srcOrd="0" destOrd="0" presId="urn:microsoft.com/office/officeart/2005/8/layout/vList2"/>
    <dgm:cxn modelId="{8621EC4E-8550-44C1-9F70-BA0599554B3E}" srcId="{85113664-2AE0-4D49-B047-6E0A6FDDC30E}" destId="{61E000B0-82B0-4399-8A6A-F828CB2D26B3}" srcOrd="1" destOrd="0" parTransId="{294343A3-B17A-4457-AC92-3E876271388B}" sibTransId="{CE40C5CB-E44C-4360-B712-AA903A3D80F4}"/>
    <dgm:cxn modelId="{91C34400-2044-4980-98FD-88059D709080}" type="presOf" srcId="{61E000B0-82B0-4399-8A6A-F828CB2D26B3}" destId="{96A7D407-063E-426F-9DFF-35245AE4AFF5}" srcOrd="0" destOrd="0" presId="urn:microsoft.com/office/officeart/2005/8/layout/vList2"/>
    <dgm:cxn modelId="{EE80FDCE-5A07-42A7-9DCA-A5014CE3ABEE}" srcId="{85113664-2AE0-4D49-B047-6E0A6FDDC30E}" destId="{FF89B1A1-2616-4570-BEF7-B41B00D9769E}" srcOrd="0" destOrd="0" parTransId="{9D2A421E-9E35-4B55-A9EF-A79994ED8F6B}" sibTransId="{302B1030-9D4B-412A-836D-228BBD39F45C}"/>
    <dgm:cxn modelId="{D852A99D-593B-4EA1-8786-40463678EF03}" type="presParOf" srcId="{1B7CE297-E82F-4274-A904-8F650B776E42}" destId="{2E7568D5-211B-4F63-9249-5E1EA37E9537}" srcOrd="0" destOrd="0" presId="urn:microsoft.com/office/officeart/2005/8/layout/vList2"/>
    <dgm:cxn modelId="{7816970F-81E1-4F27-8148-466A1ED84F52}" type="presParOf" srcId="{1B7CE297-E82F-4274-A904-8F650B776E42}" destId="{632843D2-509F-4CD9-BB00-7382DA97230B}" srcOrd="1" destOrd="0" presId="urn:microsoft.com/office/officeart/2005/8/layout/vList2"/>
    <dgm:cxn modelId="{871FC813-045C-46BE-A92C-3CAFC1B0E99A}" type="presParOf" srcId="{1B7CE297-E82F-4274-A904-8F650B776E42}" destId="{96A7D407-063E-426F-9DFF-35245AE4AFF5}" srcOrd="2" destOrd="0" presId="urn:microsoft.com/office/officeart/2005/8/layout/vList2"/>
    <dgm:cxn modelId="{E862C7DE-D18E-4174-9051-B442685701D2}" type="presParOf" srcId="{1B7CE297-E82F-4274-A904-8F650B776E42}" destId="{9631F557-89AE-4225-9D64-469DE0716E1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89DB8C-783E-4AAB-9C55-3109BFA5909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499663D8-32F6-4125-8A40-FA98B5F1C37E}">
      <dgm:prSet phldrT="[Текст]" custT="1"/>
      <dgm:spPr>
        <a:solidFill>
          <a:srgbClr val="FFC000"/>
        </a:solidFill>
      </dgm:spPr>
      <dgm:t>
        <a:bodyPr/>
        <a:lstStyle/>
        <a:p>
          <a:r>
            <a:rPr lang="ru-RU" sz="4000" dirty="0" smtClean="0"/>
            <a:t>задачи</a:t>
          </a:r>
          <a:endParaRPr lang="ru-RU" sz="4000" dirty="0"/>
        </a:p>
      </dgm:t>
    </dgm:pt>
    <dgm:pt modelId="{51CE4317-E336-4385-B165-BC64C4B85552}" type="parTrans" cxnId="{AE2D8125-26DC-40B0-97AF-FA380149EBFD}">
      <dgm:prSet/>
      <dgm:spPr/>
      <dgm:t>
        <a:bodyPr/>
        <a:lstStyle/>
        <a:p>
          <a:endParaRPr lang="ru-RU"/>
        </a:p>
      </dgm:t>
    </dgm:pt>
    <dgm:pt modelId="{98B65B5B-42DE-4800-87DF-3D8BC7326CAC}" type="sibTrans" cxnId="{AE2D8125-26DC-40B0-97AF-FA380149EBFD}">
      <dgm:prSet/>
      <dgm:spPr/>
      <dgm:t>
        <a:bodyPr/>
        <a:lstStyle/>
        <a:p>
          <a:endParaRPr lang="ru-RU"/>
        </a:p>
      </dgm:t>
    </dgm:pt>
    <dgm:pt modelId="{C1F173D8-7884-4585-A1B2-000D67C5DCE5}">
      <dgm:prSet phldrT="[Текст]"/>
      <dgm:spPr>
        <a:solidFill>
          <a:srgbClr val="00B050"/>
        </a:solidFill>
        <a:ln>
          <a:solidFill>
            <a:srgbClr val="92D050"/>
          </a:solidFill>
        </a:ln>
      </dgm:spPr>
      <dgm:t>
        <a:bodyPr/>
        <a:lstStyle/>
        <a:p>
          <a:r>
            <a:rPr lang="ru-RU" dirty="0" smtClean="0"/>
            <a:t>1.Учить детей выполнять простейшие действия, с предметами учитывая их форму.</a:t>
          </a:r>
          <a:endParaRPr lang="ru-RU" dirty="0"/>
        </a:p>
      </dgm:t>
    </dgm:pt>
    <dgm:pt modelId="{B78438E7-31D1-44C4-B5E8-1D5DDBE13886}" type="parTrans" cxnId="{D6DDC14F-BEF2-4719-976C-6138DB7081D9}">
      <dgm:prSet/>
      <dgm:spPr/>
      <dgm:t>
        <a:bodyPr/>
        <a:lstStyle/>
        <a:p>
          <a:endParaRPr lang="ru-RU"/>
        </a:p>
      </dgm:t>
    </dgm:pt>
    <dgm:pt modelId="{6CB6BEE2-B1C0-482E-9A5A-5AD184E02D9C}" type="sibTrans" cxnId="{D6DDC14F-BEF2-4719-976C-6138DB7081D9}">
      <dgm:prSet/>
      <dgm:spPr/>
      <dgm:t>
        <a:bodyPr/>
        <a:lstStyle/>
        <a:p>
          <a:endParaRPr lang="ru-RU"/>
        </a:p>
      </dgm:t>
    </dgm:pt>
    <dgm:pt modelId="{0046D8C2-A075-452C-BC46-21BCFDE59BAA}">
      <dgm:prSet phldrT="[Текст]"/>
      <dgm:spPr>
        <a:solidFill>
          <a:srgbClr val="FFC000"/>
        </a:solidFill>
      </dgm:spPr>
      <dgm:t>
        <a:bodyPr/>
        <a:lstStyle/>
        <a:p>
          <a:r>
            <a:rPr lang="ru-RU" dirty="0" smtClean="0"/>
            <a:t>2. Развивать у детей цветовые впечатления, закреплять элементарные действия с предметами.</a:t>
          </a:r>
          <a:endParaRPr lang="ru-RU" dirty="0"/>
        </a:p>
      </dgm:t>
    </dgm:pt>
    <dgm:pt modelId="{82188104-7AE7-49E3-AD65-7E84BF69C243}" type="parTrans" cxnId="{8FECE920-2CF6-4D03-8610-D3CD79F9AB36}">
      <dgm:prSet/>
      <dgm:spPr/>
      <dgm:t>
        <a:bodyPr/>
        <a:lstStyle/>
        <a:p>
          <a:endParaRPr lang="ru-RU"/>
        </a:p>
      </dgm:t>
    </dgm:pt>
    <dgm:pt modelId="{716EE60D-F933-4558-827F-C1C4C59EF91D}" type="sibTrans" cxnId="{8FECE920-2CF6-4D03-8610-D3CD79F9AB36}">
      <dgm:prSet/>
      <dgm:spPr/>
      <dgm:t>
        <a:bodyPr/>
        <a:lstStyle/>
        <a:p>
          <a:endParaRPr lang="ru-RU"/>
        </a:p>
      </dgm:t>
    </dgm:pt>
    <dgm:pt modelId="{A0C1D2AA-A9B2-4118-BD1B-24F1B603E9DB}">
      <dgm:prSet phldrT="[Текст]"/>
      <dgm:spPr>
        <a:solidFill>
          <a:srgbClr val="00B0F0"/>
        </a:solidFill>
      </dgm:spPr>
      <dgm:t>
        <a:bodyPr/>
        <a:lstStyle/>
        <a:p>
          <a:r>
            <a:rPr lang="ru-RU" dirty="0" smtClean="0"/>
            <a:t>3. Развивать умение правильно ориентироваться на слова «большой», «маленький». </a:t>
          </a:r>
          <a:endParaRPr lang="ru-RU" dirty="0"/>
        </a:p>
      </dgm:t>
    </dgm:pt>
    <dgm:pt modelId="{C65807A6-1F4C-4F76-8D74-E8A09806D16A}" type="parTrans" cxnId="{EF353C48-359A-46D6-BECE-B59541707B9D}">
      <dgm:prSet/>
      <dgm:spPr/>
      <dgm:t>
        <a:bodyPr/>
        <a:lstStyle/>
        <a:p>
          <a:endParaRPr lang="ru-RU"/>
        </a:p>
      </dgm:t>
    </dgm:pt>
    <dgm:pt modelId="{80FCA343-D748-4E29-8D56-6F15D85BDAE3}" type="sibTrans" cxnId="{EF353C48-359A-46D6-BECE-B59541707B9D}">
      <dgm:prSet/>
      <dgm:spPr/>
      <dgm:t>
        <a:bodyPr/>
        <a:lstStyle/>
        <a:p>
          <a:endParaRPr lang="ru-RU"/>
        </a:p>
      </dgm:t>
    </dgm:pt>
    <dgm:pt modelId="{E3F27B63-D1A8-486F-8CFF-7604475E6FC2}">
      <dgm:prSet phldrT="[Текст]"/>
      <dgm:spPr>
        <a:solidFill>
          <a:srgbClr val="0070C0"/>
        </a:solidFill>
      </dgm:spPr>
      <dgm:t>
        <a:bodyPr/>
        <a:lstStyle/>
        <a:p>
          <a:r>
            <a:rPr lang="ru-RU" dirty="0" smtClean="0"/>
            <a:t>4. Обогащать зрительно-осязательный опыт малышей.</a:t>
          </a:r>
          <a:endParaRPr lang="ru-RU" dirty="0"/>
        </a:p>
      </dgm:t>
    </dgm:pt>
    <dgm:pt modelId="{108420D7-1FA7-4757-B16B-578CAE4564E0}" type="parTrans" cxnId="{E883B202-8E67-4659-B0E5-88015AC6AB26}">
      <dgm:prSet/>
      <dgm:spPr/>
      <dgm:t>
        <a:bodyPr/>
        <a:lstStyle/>
        <a:p>
          <a:endParaRPr lang="ru-RU"/>
        </a:p>
      </dgm:t>
    </dgm:pt>
    <dgm:pt modelId="{BA360368-A621-4C4B-8733-76055E231F78}" type="sibTrans" cxnId="{E883B202-8E67-4659-B0E5-88015AC6AB26}">
      <dgm:prSet/>
      <dgm:spPr/>
      <dgm:t>
        <a:bodyPr/>
        <a:lstStyle/>
        <a:p>
          <a:endParaRPr lang="ru-RU"/>
        </a:p>
      </dgm:t>
    </dgm:pt>
    <dgm:pt modelId="{B2FAE176-C5FC-43A9-8CD6-3C987AB3076C}" type="pres">
      <dgm:prSet presAssocID="{2589DB8C-783E-4AAB-9C55-3109BFA5909C}" presName="Name0" presStyleCnt="0">
        <dgm:presLayoutVars>
          <dgm:dir/>
          <dgm:resizeHandles val="exact"/>
        </dgm:presLayoutVars>
      </dgm:prSet>
      <dgm:spPr/>
      <dgm:t>
        <a:bodyPr/>
        <a:lstStyle/>
        <a:p>
          <a:endParaRPr lang="ru-RU"/>
        </a:p>
      </dgm:t>
    </dgm:pt>
    <dgm:pt modelId="{7CEB5A0F-4B54-4F19-81A0-93D20512B818}" type="pres">
      <dgm:prSet presAssocID="{2589DB8C-783E-4AAB-9C55-3109BFA5909C}" presName="cycle" presStyleCnt="0"/>
      <dgm:spPr/>
    </dgm:pt>
    <dgm:pt modelId="{5CF122D2-BE59-4690-9763-EF681F5BF5CA}" type="pres">
      <dgm:prSet presAssocID="{499663D8-32F6-4125-8A40-FA98B5F1C37E}" presName="nodeFirstNode" presStyleLbl="node1" presStyleIdx="0" presStyleCnt="5" custScaleX="159677" custScaleY="142396" custRadScaleRad="101163" custRadScaleInc="-2177">
        <dgm:presLayoutVars>
          <dgm:bulletEnabled val="1"/>
        </dgm:presLayoutVars>
      </dgm:prSet>
      <dgm:spPr/>
      <dgm:t>
        <a:bodyPr/>
        <a:lstStyle/>
        <a:p>
          <a:endParaRPr lang="ru-RU"/>
        </a:p>
      </dgm:t>
    </dgm:pt>
    <dgm:pt modelId="{9926F642-5BAF-4C7C-9B2C-50ED7C25EEF5}" type="pres">
      <dgm:prSet presAssocID="{98B65B5B-42DE-4800-87DF-3D8BC7326CAC}" presName="sibTransFirstNode" presStyleLbl="bgShp" presStyleIdx="0" presStyleCnt="1"/>
      <dgm:spPr/>
      <dgm:t>
        <a:bodyPr/>
        <a:lstStyle/>
        <a:p>
          <a:endParaRPr lang="ru-RU"/>
        </a:p>
      </dgm:t>
    </dgm:pt>
    <dgm:pt modelId="{5324DCE9-14AF-4BE7-BAE5-23F42A493307}" type="pres">
      <dgm:prSet presAssocID="{C1F173D8-7884-4585-A1B2-000D67C5DCE5}" presName="nodeFollowingNodes" presStyleLbl="node1" presStyleIdx="1" presStyleCnt="5" custScaleX="143426">
        <dgm:presLayoutVars>
          <dgm:bulletEnabled val="1"/>
        </dgm:presLayoutVars>
      </dgm:prSet>
      <dgm:spPr/>
      <dgm:t>
        <a:bodyPr/>
        <a:lstStyle/>
        <a:p>
          <a:endParaRPr lang="ru-RU"/>
        </a:p>
      </dgm:t>
    </dgm:pt>
    <dgm:pt modelId="{7AEA766F-04DC-4BFD-A4F4-C5037E1AC683}" type="pres">
      <dgm:prSet presAssocID="{0046D8C2-A075-452C-BC46-21BCFDE59BAA}" presName="nodeFollowingNodes" presStyleLbl="node1" presStyleIdx="2" presStyleCnt="5" custScaleX="124257" custScaleY="130412" custRadScaleRad="118406" custRadScaleInc="-16340">
        <dgm:presLayoutVars>
          <dgm:bulletEnabled val="1"/>
        </dgm:presLayoutVars>
      </dgm:prSet>
      <dgm:spPr/>
      <dgm:t>
        <a:bodyPr/>
        <a:lstStyle/>
        <a:p>
          <a:endParaRPr lang="ru-RU"/>
        </a:p>
      </dgm:t>
    </dgm:pt>
    <dgm:pt modelId="{CE0BC55C-7D61-4B6D-A638-6072CA93C708}" type="pres">
      <dgm:prSet presAssocID="{A0C1D2AA-A9B2-4118-BD1B-24F1B603E9DB}" presName="nodeFollowingNodes" presStyleLbl="node1" presStyleIdx="3" presStyleCnt="5" custAng="0" custScaleX="126826" custScaleY="151610" custRadScaleRad="129333" custRadScaleInc="26652">
        <dgm:presLayoutVars>
          <dgm:bulletEnabled val="1"/>
        </dgm:presLayoutVars>
      </dgm:prSet>
      <dgm:spPr/>
      <dgm:t>
        <a:bodyPr/>
        <a:lstStyle/>
        <a:p>
          <a:endParaRPr lang="ru-RU"/>
        </a:p>
      </dgm:t>
    </dgm:pt>
    <dgm:pt modelId="{5494D987-D0FC-4CDD-8A64-27926A48C4E7}" type="pres">
      <dgm:prSet presAssocID="{E3F27B63-D1A8-486F-8CFF-7604475E6FC2}" presName="nodeFollowingNodes" presStyleLbl="node1" presStyleIdx="4" presStyleCnt="5" custScaleX="159587">
        <dgm:presLayoutVars>
          <dgm:bulletEnabled val="1"/>
        </dgm:presLayoutVars>
      </dgm:prSet>
      <dgm:spPr/>
      <dgm:t>
        <a:bodyPr/>
        <a:lstStyle/>
        <a:p>
          <a:endParaRPr lang="ru-RU"/>
        </a:p>
      </dgm:t>
    </dgm:pt>
  </dgm:ptLst>
  <dgm:cxnLst>
    <dgm:cxn modelId="{8FECE920-2CF6-4D03-8610-D3CD79F9AB36}" srcId="{2589DB8C-783E-4AAB-9C55-3109BFA5909C}" destId="{0046D8C2-A075-452C-BC46-21BCFDE59BAA}" srcOrd="2" destOrd="0" parTransId="{82188104-7AE7-49E3-AD65-7E84BF69C243}" sibTransId="{716EE60D-F933-4558-827F-C1C4C59EF91D}"/>
    <dgm:cxn modelId="{CDDE92DA-C7E1-40FE-8C8B-3281218BBC34}" type="presOf" srcId="{A0C1D2AA-A9B2-4118-BD1B-24F1B603E9DB}" destId="{CE0BC55C-7D61-4B6D-A638-6072CA93C708}" srcOrd="0" destOrd="0" presId="urn:microsoft.com/office/officeart/2005/8/layout/cycle3"/>
    <dgm:cxn modelId="{DC538C8F-AAB2-4C17-8260-A5D1D0DF4208}" type="presOf" srcId="{2589DB8C-783E-4AAB-9C55-3109BFA5909C}" destId="{B2FAE176-C5FC-43A9-8CD6-3C987AB3076C}" srcOrd="0" destOrd="0" presId="urn:microsoft.com/office/officeart/2005/8/layout/cycle3"/>
    <dgm:cxn modelId="{A278D4DA-07A6-4E8B-815A-7B976B7D16A6}" type="presOf" srcId="{E3F27B63-D1A8-486F-8CFF-7604475E6FC2}" destId="{5494D987-D0FC-4CDD-8A64-27926A48C4E7}" srcOrd="0" destOrd="0" presId="urn:microsoft.com/office/officeart/2005/8/layout/cycle3"/>
    <dgm:cxn modelId="{EF353C48-359A-46D6-BECE-B59541707B9D}" srcId="{2589DB8C-783E-4AAB-9C55-3109BFA5909C}" destId="{A0C1D2AA-A9B2-4118-BD1B-24F1B603E9DB}" srcOrd="3" destOrd="0" parTransId="{C65807A6-1F4C-4F76-8D74-E8A09806D16A}" sibTransId="{80FCA343-D748-4E29-8D56-6F15D85BDAE3}"/>
    <dgm:cxn modelId="{D6DDC14F-BEF2-4719-976C-6138DB7081D9}" srcId="{2589DB8C-783E-4AAB-9C55-3109BFA5909C}" destId="{C1F173D8-7884-4585-A1B2-000D67C5DCE5}" srcOrd="1" destOrd="0" parTransId="{B78438E7-31D1-44C4-B5E8-1D5DDBE13886}" sibTransId="{6CB6BEE2-B1C0-482E-9A5A-5AD184E02D9C}"/>
    <dgm:cxn modelId="{AE2D8125-26DC-40B0-97AF-FA380149EBFD}" srcId="{2589DB8C-783E-4AAB-9C55-3109BFA5909C}" destId="{499663D8-32F6-4125-8A40-FA98B5F1C37E}" srcOrd="0" destOrd="0" parTransId="{51CE4317-E336-4385-B165-BC64C4B85552}" sibTransId="{98B65B5B-42DE-4800-87DF-3D8BC7326CAC}"/>
    <dgm:cxn modelId="{B1DC0DF8-9C93-4135-83F4-5B5B19DE83D8}" type="presOf" srcId="{0046D8C2-A075-452C-BC46-21BCFDE59BAA}" destId="{7AEA766F-04DC-4BFD-A4F4-C5037E1AC683}" srcOrd="0" destOrd="0" presId="urn:microsoft.com/office/officeart/2005/8/layout/cycle3"/>
    <dgm:cxn modelId="{56A7053F-C130-42B4-919C-E5B087F7E7F7}" type="presOf" srcId="{98B65B5B-42DE-4800-87DF-3D8BC7326CAC}" destId="{9926F642-5BAF-4C7C-9B2C-50ED7C25EEF5}" srcOrd="0" destOrd="0" presId="urn:microsoft.com/office/officeart/2005/8/layout/cycle3"/>
    <dgm:cxn modelId="{3ADF3A5B-D625-4F88-8CD0-6F9D7B1E73FD}" type="presOf" srcId="{C1F173D8-7884-4585-A1B2-000D67C5DCE5}" destId="{5324DCE9-14AF-4BE7-BAE5-23F42A493307}" srcOrd="0" destOrd="0" presId="urn:microsoft.com/office/officeart/2005/8/layout/cycle3"/>
    <dgm:cxn modelId="{E883B202-8E67-4659-B0E5-88015AC6AB26}" srcId="{2589DB8C-783E-4AAB-9C55-3109BFA5909C}" destId="{E3F27B63-D1A8-486F-8CFF-7604475E6FC2}" srcOrd="4" destOrd="0" parTransId="{108420D7-1FA7-4757-B16B-578CAE4564E0}" sibTransId="{BA360368-A621-4C4B-8733-76055E231F78}"/>
    <dgm:cxn modelId="{1AE9A49D-F783-4371-8746-16AF07DB44DE}" type="presOf" srcId="{499663D8-32F6-4125-8A40-FA98B5F1C37E}" destId="{5CF122D2-BE59-4690-9763-EF681F5BF5CA}" srcOrd="0" destOrd="0" presId="urn:microsoft.com/office/officeart/2005/8/layout/cycle3"/>
    <dgm:cxn modelId="{D7D2EC3B-25CB-47ED-B486-E9A736F70320}" type="presParOf" srcId="{B2FAE176-C5FC-43A9-8CD6-3C987AB3076C}" destId="{7CEB5A0F-4B54-4F19-81A0-93D20512B818}" srcOrd="0" destOrd="0" presId="urn:microsoft.com/office/officeart/2005/8/layout/cycle3"/>
    <dgm:cxn modelId="{F4DB5EB1-56F5-4F24-8800-F613BED26E67}" type="presParOf" srcId="{7CEB5A0F-4B54-4F19-81A0-93D20512B818}" destId="{5CF122D2-BE59-4690-9763-EF681F5BF5CA}" srcOrd="0" destOrd="0" presId="urn:microsoft.com/office/officeart/2005/8/layout/cycle3"/>
    <dgm:cxn modelId="{C195471F-2009-4235-81A1-DFA744947138}" type="presParOf" srcId="{7CEB5A0F-4B54-4F19-81A0-93D20512B818}" destId="{9926F642-5BAF-4C7C-9B2C-50ED7C25EEF5}" srcOrd="1" destOrd="0" presId="urn:microsoft.com/office/officeart/2005/8/layout/cycle3"/>
    <dgm:cxn modelId="{68DA0D9F-1B82-41EF-BF67-381C8287821E}" type="presParOf" srcId="{7CEB5A0F-4B54-4F19-81A0-93D20512B818}" destId="{5324DCE9-14AF-4BE7-BAE5-23F42A493307}" srcOrd="2" destOrd="0" presId="urn:microsoft.com/office/officeart/2005/8/layout/cycle3"/>
    <dgm:cxn modelId="{4F2E8E09-5698-49B3-9CF0-61672A78EC19}" type="presParOf" srcId="{7CEB5A0F-4B54-4F19-81A0-93D20512B818}" destId="{7AEA766F-04DC-4BFD-A4F4-C5037E1AC683}" srcOrd="3" destOrd="0" presId="urn:microsoft.com/office/officeart/2005/8/layout/cycle3"/>
    <dgm:cxn modelId="{D362EC78-1888-47BD-9762-4DA1DE166638}" type="presParOf" srcId="{7CEB5A0F-4B54-4F19-81A0-93D20512B818}" destId="{CE0BC55C-7D61-4B6D-A638-6072CA93C708}" srcOrd="4" destOrd="0" presId="urn:microsoft.com/office/officeart/2005/8/layout/cycle3"/>
    <dgm:cxn modelId="{2FA796DE-111E-49FA-BF8A-A76684041A4A}" type="presParOf" srcId="{7CEB5A0F-4B54-4F19-81A0-93D20512B818}" destId="{5494D987-D0FC-4CDD-8A64-27926A48C4E7}"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86539-261A-44A4-8B39-D608B35D94C4}">
      <dsp:nvSpPr>
        <dsp:cNvPr id="0" name=""/>
        <dsp:cNvSpPr/>
      </dsp:nvSpPr>
      <dsp:spPr>
        <a:xfrm>
          <a:off x="593140" y="777239"/>
          <a:ext cx="5120640" cy="5120640"/>
        </a:xfrm>
        <a:prstGeom prst="pie">
          <a:avLst>
            <a:gd name="adj1" fmla="val 16200000"/>
            <a:gd name="adj2" fmla="val 1800000"/>
          </a:avLst>
        </a:prstGeom>
        <a:solidFill>
          <a:schemeClr val="accent5"/>
        </a:solidFill>
        <a:ln w="127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ru-RU" sz="4300" kern="1200" dirty="0" smtClean="0"/>
            <a:t>задачи</a:t>
          </a:r>
          <a:endParaRPr lang="ru-RU" sz="4300" kern="1200" dirty="0"/>
        </a:p>
      </dsp:txBody>
      <dsp:txXfrm>
        <a:off x="3291840" y="1862327"/>
        <a:ext cx="1828800" cy="1524000"/>
      </dsp:txXfrm>
    </dsp:sp>
    <dsp:sp modelId="{90AAEE68-3C6A-45F4-AC27-E2ABF983B38C}">
      <dsp:nvSpPr>
        <dsp:cNvPr id="0" name=""/>
        <dsp:cNvSpPr/>
      </dsp:nvSpPr>
      <dsp:spPr>
        <a:xfrm>
          <a:off x="487679" y="960119"/>
          <a:ext cx="5120640" cy="512064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ru-RU" sz="4300" kern="1200" dirty="0" smtClean="0"/>
            <a:t>принципы</a:t>
          </a:r>
          <a:endParaRPr lang="ru-RU" sz="4300" kern="1200" dirty="0"/>
        </a:p>
      </dsp:txBody>
      <dsp:txXfrm>
        <a:off x="1706880" y="4282440"/>
        <a:ext cx="2743200" cy="1341120"/>
      </dsp:txXfrm>
    </dsp:sp>
    <dsp:sp modelId="{7F428454-DF5D-4F4C-922A-F01561F05448}">
      <dsp:nvSpPr>
        <dsp:cNvPr id="0" name=""/>
        <dsp:cNvSpPr/>
      </dsp:nvSpPr>
      <dsp:spPr>
        <a:xfrm>
          <a:off x="382219" y="777239"/>
          <a:ext cx="5120640" cy="5120640"/>
        </a:xfrm>
        <a:prstGeom prst="pie">
          <a:avLst>
            <a:gd name="adj1" fmla="val 9000000"/>
            <a:gd name="adj2" fmla="val 16200000"/>
          </a:avLst>
        </a:prstGeom>
        <a:solidFill>
          <a:schemeClr val="accent3"/>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ru-RU" sz="4300" kern="1200" dirty="0" smtClean="0"/>
            <a:t>цель</a:t>
          </a:r>
          <a:endParaRPr lang="ru-RU" sz="4300" kern="1200" dirty="0"/>
        </a:p>
      </dsp:txBody>
      <dsp:txXfrm>
        <a:off x="975359" y="1862327"/>
        <a:ext cx="1828800" cy="1524000"/>
      </dsp:txXfrm>
    </dsp:sp>
    <dsp:sp modelId="{3AA0C6FF-F95C-466B-8F46-57CCA522DAF2}">
      <dsp:nvSpPr>
        <dsp:cNvPr id="0" name=""/>
        <dsp:cNvSpPr/>
      </dsp:nvSpPr>
      <dsp:spPr>
        <a:xfrm>
          <a:off x="276571" y="460247"/>
          <a:ext cx="5754624" cy="575462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2BB3D-CBC8-4AF0-B8D2-495E0F412E05}">
      <dsp:nvSpPr>
        <dsp:cNvPr id="0" name=""/>
        <dsp:cNvSpPr/>
      </dsp:nvSpPr>
      <dsp:spPr>
        <a:xfrm>
          <a:off x="170687" y="642804"/>
          <a:ext cx="5754624" cy="575462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41D69D-F71E-49E3-90B6-609DE33B25DF}">
      <dsp:nvSpPr>
        <dsp:cNvPr id="0" name=""/>
        <dsp:cNvSpPr/>
      </dsp:nvSpPr>
      <dsp:spPr>
        <a:xfrm>
          <a:off x="95678" y="460247"/>
          <a:ext cx="5692876" cy="575462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1920F8-6CEC-4E78-8707-2FDF51B4E020}">
      <dsp:nvSpPr>
        <dsp:cNvPr id="0" name=""/>
        <dsp:cNvSpPr/>
      </dsp:nvSpPr>
      <dsp:spPr>
        <a:xfrm>
          <a:off x="1485778" y="808477"/>
          <a:ext cx="5277086" cy="5277086"/>
        </a:xfrm>
        <a:prstGeom prst="blockArc">
          <a:avLst>
            <a:gd name="adj1" fmla="val 10721269"/>
            <a:gd name="adj2" fmla="val 16779420"/>
            <a:gd name="adj3" fmla="val 4640"/>
          </a:avLst>
        </a:prstGeom>
        <a:solidFill>
          <a:schemeClr val="accent4">
            <a:hueOff val="20423036"/>
            <a:satOff val="-23986"/>
            <a:lumOff val="9216"/>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FE2F3D02-C02D-4D2E-AE8C-8334D87592F7}">
      <dsp:nvSpPr>
        <dsp:cNvPr id="0" name=""/>
        <dsp:cNvSpPr/>
      </dsp:nvSpPr>
      <dsp:spPr>
        <a:xfrm>
          <a:off x="1486416" y="881413"/>
          <a:ext cx="5277086" cy="5277086"/>
        </a:xfrm>
        <a:prstGeom prst="blockArc">
          <a:avLst>
            <a:gd name="adj1" fmla="val 4821444"/>
            <a:gd name="adj2" fmla="val 10818560"/>
            <a:gd name="adj3" fmla="val 4640"/>
          </a:avLst>
        </a:prstGeom>
        <a:solidFill>
          <a:schemeClr val="accent4">
            <a:hueOff val="13615358"/>
            <a:satOff val="-15991"/>
            <a:lumOff val="6144"/>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77D5C4D9-DB73-46D6-940D-7F4C03AB9707}">
      <dsp:nvSpPr>
        <dsp:cNvPr id="0" name=""/>
        <dsp:cNvSpPr/>
      </dsp:nvSpPr>
      <dsp:spPr>
        <a:xfrm>
          <a:off x="2131492" y="853846"/>
          <a:ext cx="5277086" cy="5277086"/>
        </a:xfrm>
        <a:prstGeom prst="blockArc">
          <a:avLst>
            <a:gd name="adj1" fmla="val 21588199"/>
            <a:gd name="adj2" fmla="val 5684923"/>
            <a:gd name="adj3" fmla="val 4640"/>
          </a:avLst>
        </a:prstGeom>
        <a:solidFill>
          <a:schemeClr val="accent4">
            <a:hueOff val="6807679"/>
            <a:satOff val="-7995"/>
            <a:lumOff val="3072"/>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2C3D8D3-1EC3-4203-A953-1B19A34C9DCA}">
      <dsp:nvSpPr>
        <dsp:cNvPr id="0" name=""/>
        <dsp:cNvSpPr/>
      </dsp:nvSpPr>
      <dsp:spPr>
        <a:xfrm>
          <a:off x="2131492" y="836152"/>
          <a:ext cx="5277086" cy="5277086"/>
        </a:xfrm>
        <a:prstGeom prst="blockArc">
          <a:avLst>
            <a:gd name="adj1" fmla="val 15915077"/>
            <a:gd name="adj2" fmla="val 11801"/>
            <a:gd name="adj3" fmla="val 4640"/>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B03FC7AB-ADAD-4989-8B23-8A98F7EF6262}">
      <dsp:nvSpPr>
        <dsp:cNvPr id="0" name=""/>
        <dsp:cNvSpPr/>
      </dsp:nvSpPr>
      <dsp:spPr>
        <a:xfrm>
          <a:off x="3179033" y="2295909"/>
          <a:ext cx="2428875" cy="2428875"/>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b="1" kern="1200" dirty="0" smtClean="0"/>
            <a:t>Принципы сенсорного развития детей.</a:t>
          </a:r>
          <a:endParaRPr lang="ru-RU" sz="2300" kern="1200" dirty="0"/>
        </a:p>
      </dsp:txBody>
      <dsp:txXfrm>
        <a:off x="3179033" y="2295909"/>
        <a:ext cx="2428875" cy="2428875"/>
      </dsp:txXfrm>
    </dsp:sp>
    <dsp:sp modelId="{26F77EB1-CA91-4E9D-B785-B4A117CC9F08}">
      <dsp:nvSpPr>
        <dsp:cNvPr id="0" name=""/>
        <dsp:cNvSpPr/>
      </dsp:nvSpPr>
      <dsp:spPr>
        <a:xfrm>
          <a:off x="3044499" y="-52984"/>
          <a:ext cx="3024337" cy="191838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Обогащение и углубление сенсорного воспитания детей раннего возраста.</a:t>
          </a:r>
          <a:endParaRPr lang="ru-RU" sz="1500" kern="1200" dirty="0"/>
        </a:p>
      </dsp:txBody>
      <dsp:txXfrm>
        <a:off x="3044499" y="-52984"/>
        <a:ext cx="3024337" cy="1918383"/>
      </dsp:txXfrm>
    </dsp:sp>
    <dsp:sp modelId="{C894760C-AB4B-43F8-B7A7-1CD2038061B6}">
      <dsp:nvSpPr>
        <dsp:cNvPr id="0" name=""/>
        <dsp:cNvSpPr/>
      </dsp:nvSpPr>
      <dsp:spPr>
        <a:xfrm>
          <a:off x="5940140" y="2367905"/>
          <a:ext cx="2814429" cy="2231273"/>
        </a:xfrm>
        <a:prstGeom prst="ellipse">
          <a:avLst/>
        </a:prstGeom>
        <a:solidFill>
          <a:schemeClr val="accent4">
            <a:hueOff val="6807679"/>
            <a:satOff val="-7995"/>
            <a:lumOff val="3072"/>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Обучение сенсорным действиям, свойством и качеством предметов, выяснение их «сигнального значения».</a:t>
          </a:r>
          <a:endParaRPr lang="ru-RU" sz="1500" kern="1200" dirty="0"/>
        </a:p>
      </dsp:txBody>
      <dsp:txXfrm>
        <a:off x="5940140" y="2367905"/>
        <a:ext cx="2814429" cy="2231273"/>
      </dsp:txXfrm>
    </dsp:sp>
    <dsp:sp modelId="{C7B0B69A-59C9-4580-9FC5-0EE4A0DA59F0}">
      <dsp:nvSpPr>
        <dsp:cNvPr id="0" name=""/>
        <dsp:cNvSpPr/>
      </dsp:nvSpPr>
      <dsp:spPr>
        <a:xfrm>
          <a:off x="2891004" y="5210771"/>
          <a:ext cx="3331328" cy="1700212"/>
        </a:xfrm>
        <a:prstGeom prst="ellipse">
          <a:avLst/>
        </a:prstGeom>
        <a:solidFill>
          <a:schemeClr val="accent4">
            <a:hueOff val="13615358"/>
            <a:satOff val="-15991"/>
            <a:lumOff val="6144"/>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Специфические действия по обследованию величины, формы, цвета предметов.</a:t>
          </a:r>
          <a:endParaRPr lang="ru-RU" sz="1500" kern="1200" dirty="0"/>
        </a:p>
      </dsp:txBody>
      <dsp:txXfrm>
        <a:off x="2891004" y="5210771"/>
        <a:ext cx="3331328" cy="1700212"/>
      </dsp:txXfrm>
    </dsp:sp>
    <dsp:sp modelId="{35057578-64D6-49EB-8B53-855320A08BCE}">
      <dsp:nvSpPr>
        <dsp:cNvPr id="0" name=""/>
        <dsp:cNvSpPr/>
      </dsp:nvSpPr>
      <dsp:spPr>
        <a:xfrm>
          <a:off x="171110" y="2655935"/>
          <a:ext cx="2753103" cy="1700212"/>
        </a:xfrm>
        <a:prstGeom prst="ellipse">
          <a:avLst/>
        </a:prstGeom>
        <a:solidFill>
          <a:schemeClr val="accent4">
            <a:hueOff val="20423036"/>
            <a:satOff val="-23986"/>
            <a:lumOff val="921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Соотносить полученную информацию с имеющемся  у детей знаниям  и опытом.</a:t>
          </a:r>
          <a:endParaRPr lang="ru-RU" sz="1500" kern="1200" dirty="0"/>
        </a:p>
      </dsp:txBody>
      <dsp:txXfrm>
        <a:off x="171110" y="2655935"/>
        <a:ext cx="2753103" cy="17002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7568D5-211B-4F63-9249-5E1EA37E9537}">
      <dsp:nvSpPr>
        <dsp:cNvPr id="0" name=""/>
        <dsp:cNvSpPr/>
      </dsp:nvSpPr>
      <dsp:spPr>
        <a:xfrm>
          <a:off x="0" y="0"/>
          <a:ext cx="6096000" cy="2404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ru-RU" sz="6000" b="1" kern="1200" dirty="0" smtClean="0"/>
            <a:t>Цель:</a:t>
          </a:r>
          <a:endParaRPr lang="ru-RU" sz="6000" kern="1200" dirty="0"/>
        </a:p>
      </dsp:txBody>
      <dsp:txXfrm>
        <a:off x="0" y="0"/>
        <a:ext cx="6096000" cy="2404788"/>
      </dsp:txXfrm>
    </dsp:sp>
    <dsp:sp modelId="{632843D2-509F-4CD9-BB00-7382DA97230B}">
      <dsp:nvSpPr>
        <dsp:cNvPr id="0" name=""/>
        <dsp:cNvSpPr/>
      </dsp:nvSpPr>
      <dsp:spPr>
        <a:xfrm>
          <a:off x="0" y="2429445"/>
          <a:ext cx="60960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ru-RU" sz="2300" kern="1200"/>
        </a:p>
      </dsp:txBody>
      <dsp:txXfrm>
        <a:off x="0" y="2429445"/>
        <a:ext cx="6096000" cy="480240"/>
      </dsp:txXfrm>
    </dsp:sp>
    <dsp:sp modelId="{96A7D407-063E-426F-9DFF-35245AE4AFF5}">
      <dsp:nvSpPr>
        <dsp:cNvPr id="0" name=""/>
        <dsp:cNvSpPr/>
      </dsp:nvSpPr>
      <dsp:spPr>
        <a:xfrm>
          <a:off x="0" y="2909685"/>
          <a:ext cx="6096000" cy="3443417"/>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Познакомить малышей  со свойствами предметов обеспечить накопление представлений о цвете, форме и величине предметов.</a:t>
          </a:r>
          <a:endParaRPr lang="ru-RU" sz="2900" kern="1200" dirty="0"/>
        </a:p>
      </dsp:txBody>
      <dsp:txXfrm>
        <a:off x="0" y="2909685"/>
        <a:ext cx="6096000" cy="3443417"/>
      </dsp:txXfrm>
    </dsp:sp>
    <dsp:sp modelId="{9631F557-89AE-4225-9D64-469DE0716E19}">
      <dsp:nvSpPr>
        <dsp:cNvPr id="0" name=""/>
        <dsp:cNvSpPr/>
      </dsp:nvSpPr>
      <dsp:spPr>
        <a:xfrm>
          <a:off x="0" y="6353102"/>
          <a:ext cx="60960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ru-RU" sz="2300" kern="1200"/>
        </a:p>
      </dsp:txBody>
      <dsp:txXfrm>
        <a:off x="0" y="6353102"/>
        <a:ext cx="6096000" cy="4802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26F642-5BAF-4C7C-9B2C-50ED7C25EEF5}">
      <dsp:nvSpPr>
        <dsp:cNvPr id="0" name=""/>
        <dsp:cNvSpPr/>
      </dsp:nvSpPr>
      <dsp:spPr>
        <a:xfrm>
          <a:off x="862993" y="-387130"/>
          <a:ext cx="5819630" cy="5819630"/>
        </a:xfrm>
        <a:prstGeom prst="circularArrow">
          <a:avLst>
            <a:gd name="adj1" fmla="val 5544"/>
            <a:gd name="adj2" fmla="val 330680"/>
            <a:gd name="adj3" fmla="val 12147999"/>
            <a:gd name="adj4" fmla="val 1847640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122D2-BE59-4690-9763-EF681F5BF5CA}">
      <dsp:nvSpPr>
        <dsp:cNvPr id="0" name=""/>
        <dsp:cNvSpPr/>
      </dsp:nvSpPr>
      <dsp:spPr>
        <a:xfrm>
          <a:off x="1603179" y="157344"/>
          <a:ext cx="4339257" cy="1934821"/>
        </a:xfrm>
        <a:prstGeom prst="round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t>задачи</a:t>
          </a:r>
          <a:endParaRPr lang="ru-RU" sz="4000" kern="1200" dirty="0"/>
        </a:p>
      </dsp:txBody>
      <dsp:txXfrm>
        <a:off x="1603179" y="157344"/>
        <a:ext cx="4339257" cy="1934821"/>
      </dsp:txXfrm>
    </dsp:sp>
    <dsp:sp modelId="{5324DCE9-14AF-4BE7-BAE5-23F42A493307}">
      <dsp:nvSpPr>
        <dsp:cNvPr id="0" name=""/>
        <dsp:cNvSpPr/>
      </dsp:nvSpPr>
      <dsp:spPr>
        <a:xfrm>
          <a:off x="4241476" y="2188410"/>
          <a:ext cx="3897633" cy="1358760"/>
        </a:xfrm>
        <a:prstGeom prst="roundRect">
          <a:avLst/>
        </a:prstGeom>
        <a:solidFill>
          <a:srgbClr val="00B050"/>
        </a:solidFill>
        <a:ln w="127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1.Учить детей выполнять простейшие действия, с предметами учитывая их форму.</a:t>
          </a:r>
          <a:endParaRPr lang="ru-RU" sz="2000" kern="1200" dirty="0"/>
        </a:p>
      </dsp:txBody>
      <dsp:txXfrm>
        <a:off x="4241476" y="2188410"/>
        <a:ext cx="3897633" cy="1358760"/>
      </dsp:txXfrm>
    </dsp:sp>
    <dsp:sp modelId="{7AEA766F-04DC-4BFD-A4F4-C5037E1AC683}">
      <dsp:nvSpPr>
        <dsp:cNvPr id="0" name=""/>
        <dsp:cNvSpPr/>
      </dsp:nvSpPr>
      <dsp:spPr>
        <a:xfrm>
          <a:off x="4063776" y="4797165"/>
          <a:ext cx="3376711" cy="1771987"/>
        </a:xfrm>
        <a:prstGeom prst="round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2. Развивать у детей цветовые впечатления, закреплять элементарные действия с предметами.</a:t>
          </a:r>
          <a:endParaRPr lang="ru-RU" sz="2000" kern="1200" dirty="0"/>
        </a:p>
      </dsp:txBody>
      <dsp:txXfrm>
        <a:off x="4063776" y="4797165"/>
        <a:ext cx="3376711" cy="1771987"/>
      </dsp:txXfrm>
    </dsp:sp>
    <dsp:sp modelId="{CE0BC55C-7D61-4B6D-A638-6072CA93C708}">
      <dsp:nvSpPr>
        <dsp:cNvPr id="0" name=""/>
        <dsp:cNvSpPr/>
      </dsp:nvSpPr>
      <dsp:spPr>
        <a:xfrm>
          <a:off x="0" y="4581140"/>
          <a:ext cx="3446524" cy="2060017"/>
        </a:xfrm>
        <a:prstGeom prst="round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3. Развивать умение правильно ориентироваться на слова «большой», «маленький». </a:t>
          </a:r>
          <a:endParaRPr lang="ru-RU" sz="2000" kern="1200" dirty="0"/>
        </a:p>
      </dsp:txBody>
      <dsp:txXfrm>
        <a:off x="0" y="4581140"/>
        <a:ext cx="3446524" cy="2060017"/>
      </dsp:txXfrm>
    </dsp:sp>
    <dsp:sp modelId="{5494D987-D0FC-4CDD-8A64-27926A48C4E7}">
      <dsp:nvSpPr>
        <dsp:cNvPr id="0" name=""/>
        <dsp:cNvSpPr/>
      </dsp:nvSpPr>
      <dsp:spPr>
        <a:xfrm>
          <a:off x="-698621" y="2188410"/>
          <a:ext cx="4336811" cy="1358760"/>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4. Обогащать зрительно-осязательный опыт малышей.</a:t>
          </a:r>
          <a:endParaRPr lang="ru-RU" sz="2000" kern="1200" dirty="0"/>
        </a:p>
      </dsp:txBody>
      <dsp:txXfrm>
        <a:off x="-698621" y="2188410"/>
        <a:ext cx="4336811" cy="135876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60721FF-E407-4D50-AD85-B714F1A477C3}"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721FF-E407-4D50-AD85-B714F1A477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721FF-E407-4D50-AD85-B714F1A477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721FF-E407-4D50-AD85-B714F1A477C3}"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60721FF-E407-4D50-AD85-B714F1A477C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721FF-E407-4D50-AD85-B714F1A477C3}"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721FF-E407-4D50-AD85-B714F1A477C3}"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721FF-E407-4D50-AD85-B714F1A477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721FF-E407-4D50-AD85-B714F1A477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721FF-E407-4D50-AD85-B714F1A477C3}"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3E4EB7B-68B6-4A58-BC0A-F1AF5347B8FD}" type="datetimeFigureOut">
              <a:rPr lang="ru-RU" smtClean="0"/>
              <a:pPr/>
              <a:t>22.05.2023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E60721FF-E407-4D50-AD85-B714F1A477C3}"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E4EB7B-68B6-4A58-BC0A-F1AF5347B8FD}" type="datetimeFigureOut">
              <a:rPr lang="ru-RU" smtClean="0"/>
              <a:pPr/>
              <a:t>22.05.2023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60721FF-E407-4D50-AD85-B714F1A477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996952"/>
            <a:ext cx="9144000" cy="4104456"/>
          </a:xfrm>
        </p:spPr>
        <p:txBody>
          <a:bodyPr>
            <a:normAutofit/>
          </a:bodyPr>
          <a:lstStyle/>
          <a:p>
            <a:r>
              <a:rPr lang="ru-RU"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ПРОЕКТ </a:t>
            </a:r>
          </a:p>
          <a:p>
            <a:r>
              <a:rPr lang="ru-RU" sz="3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Сенсорное воспитание</a:t>
            </a:r>
          </a:p>
          <a:p>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«Формирование представлений о  форме цвете величине»        </a:t>
            </a:r>
          </a:p>
          <a:p>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p>
          <a:p>
            <a:r>
              <a:rPr lang="ru-RU" smtClean="0"/>
              <a:t>                                                  Воспитатель:</a:t>
            </a:r>
            <a:endParaRPr lang="ru-RU" dirty="0" smtClean="0"/>
          </a:p>
          <a:p>
            <a:r>
              <a:rPr lang="ru-RU" sz="2000" dirty="0" smtClean="0"/>
              <a:t>                                                             </a:t>
            </a:r>
            <a:r>
              <a:rPr lang="ru-RU" sz="2000" dirty="0" err="1" smtClean="0"/>
              <a:t>Саидова</a:t>
            </a:r>
            <a:r>
              <a:rPr lang="ru-RU" sz="2000" dirty="0" smtClean="0"/>
              <a:t> Анастасия   Александровна        </a:t>
            </a:r>
          </a:p>
          <a:p>
            <a:r>
              <a:rPr lang="ru-RU" sz="2000" dirty="0" smtClean="0"/>
              <a:t>	</a:t>
            </a:r>
          </a:p>
          <a:p>
            <a:endParaRPr lang="ru-RU" dirty="0" smtClean="0"/>
          </a:p>
          <a:p>
            <a:endParaRPr lang="ru-RU" dirty="0"/>
          </a:p>
        </p:txBody>
      </p:sp>
      <p:sp>
        <p:nvSpPr>
          <p:cNvPr id="2" name="Заголовок 1"/>
          <p:cNvSpPr>
            <a:spLocks noGrp="1"/>
          </p:cNvSpPr>
          <p:nvPr>
            <p:ph type="ctrTitle"/>
          </p:nvPr>
        </p:nvSpPr>
        <p:spPr>
          <a:xfrm>
            <a:off x="457200" y="-315416"/>
            <a:ext cx="8507288" cy="3312367"/>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Управление образования Администрации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Шушенского района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Ильичевское</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Муниципальное бюджетное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дошкольное образование учреждения</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детский сад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Журавушка</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331640" y="0"/>
          <a:ext cx="6096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39552" y="0"/>
          <a:ext cx="7440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2060848"/>
          </a:xfrm>
        </p:spPr>
        <p:style>
          <a:lnRef idx="3">
            <a:schemeClr val="lt1"/>
          </a:lnRef>
          <a:fillRef idx="1">
            <a:schemeClr val="accent5"/>
          </a:fillRef>
          <a:effectRef idx="1">
            <a:schemeClr val="accent5"/>
          </a:effectRef>
          <a:fontRef idx="minor">
            <a:schemeClr val="lt1"/>
          </a:fontRef>
        </p:style>
        <p:txBody>
          <a:bodyPr/>
          <a:lstStyle/>
          <a:p>
            <a:r>
              <a:rPr lang="ru-RU" sz="6000" dirty="0" smtClean="0">
                <a:solidFill>
                  <a:schemeClr val="accent3">
                    <a:lumMod val="40000"/>
                    <a:lumOff val="60000"/>
                  </a:schemeClr>
                </a:solidFill>
              </a:rPr>
              <a:t>Этапы работы:</a:t>
            </a:r>
            <a:br>
              <a:rPr lang="ru-RU" sz="6000" dirty="0" smtClean="0">
                <a:solidFill>
                  <a:schemeClr val="accent3">
                    <a:lumMod val="40000"/>
                    <a:lumOff val="60000"/>
                  </a:schemeClr>
                </a:solidFill>
              </a:rPr>
            </a:br>
            <a:endParaRPr lang="ru-RU" sz="6000" dirty="0">
              <a:solidFill>
                <a:schemeClr val="accent3">
                  <a:lumMod val="40000"/>
                  <a:lumOff val="60000"/>
                </a:schemeClr>
              </a:solidFill>
            </a:endParaRPr>
          </a:p>
        </p:txBody>
      </p:sp>
      <p:sp>
        <p:nvSpPr>
          <p:cNvPr id="3" name="Текст 2"/>
          <p:cNvSpPr>
            <a:spLocks noGrp="1"/>
          </p:cNvSpPr>
          <p:nvPr>
            <p:ph type="body" idx="1"/>
          </p:nvPr>
        </p:nvSpPr>
        <p:spPr>
          <a:xfrm>
            <a:off x="0" y="2060848"/>
            <a:ext cx="9144000" cy="4797152"/>
          </a:xfrm>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chemeClr val="accent6">
                    <a:lumMod val="75000"/>
                  </a:schemeClr>
                </a:solidFill>
              </a:rPr>
              <a:t>I этап: информационно-аналитический.</a:t>
            </a:r>
            <a:endParaRPr lang="ru-RU" dirty="0" smtClean="0">
              <a:solidFill>
                <a:schemeClr val="accent6">
                  <a:lumMod val="75000"/>
                </a:schemeClr>
              </a:solidFill>
            </a:endParaRPr>
          </a:p>
          <a:p>
            <a:r>
              <a:rPr lang="ru-RU" dirty="0" smtClean="0">
                <a:solidFill>
                  <a:schemeClr val="accent6">
                    <a:lumMod val="75000"/>
                  </a:schemeClr>
                </a:solidFill>
              </a:rPr>
              <a:t> Планирование системы развивающих игр на развитие сенсорного и моторного восприятия.</a:t>
            </a:r>
          </a:p>
          <a:p>
            <a:r>
              <a:rPr lang="ru-RU" dirty="0" smtClean="0">
                <a:solidFill>
                  <a:schemeClr val="accent6">
                    <a:lumMod val="75000"/>
                  </a:schemeClr>
                </a:solidFill>
              </a:rPr>
              <a:t>Реализация:</a:t>
            </a:r>
          </a:p>
          <a:p>
            <a:r>
              <a:rPr lang="ru-RU" dirty="0" smtClean="0">
                <a:solidFill>
                  <a:schemeClr val="accent6">
                    <a:lumMod val="75000"/>
                  </a:schemeClr>
                </a:solidFill>
              </a:rPr>
              <a:t> Изготовление игр и пособий на развитие сенсорных навыков;</a:t>
            </a:r>
          </a:p>
          <a:p>
            <a:r>
              <a:rPr lang="ru-RU" dirty="0" smtClean="0">
                <a:solidFill>
                  <a:schemeClr val="accent6">
                    <a:lumMod val="75000"/>
                  </a:schemeClr>
                </a:solidFill>
              </a:rPr>
              <a:t>Пополнение сенсорной зоны новым оборудованием, играми;</a:t>
            </a:r>
          </a:p>
          <a:p>
            <a:r>
              <a:rPr lang="ru-RU" dirty="0" smtClean="0">
                <a:solidFill>
                  <a:schemeClr val="accent6">
                    <a:lumMod val="75000"/>
                  </a:schemeClr>
                </a:solidFill>
              </a:rPr>
              <a:t> Изучение индивидуальных особенностей и потребностей детей.</a:t>
            </a:r>
          </a:p>
          <a:p>
            <a:endParaRPr lang="ru-RU"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a:buClr>
                <a:schemeClr val="accent3">
                  <a:lumMod val="60000"/>
                  <a:lumOff val="40000"/>
                </a:schemeClr>
              </a:buClr>
            </a:pPr>
            <a:r>
              <a:rPr lang="ru-RU" sz="2800" b="1" dirty="0" smtClean="0">
                <a:solidFill>
                  <a:schemeClr val="accent6">
                    <a:lumMod val="75000"/>
                  </a:schemeClr>
                </a:solidFill>
              </a:rPr>
              <a:t>II этап: творческий.</a:t>
            </a:r>
            <a:r>
              <a:rPr lang="ru-RU" sz="2800" dirty="0" smtClean="0">
                <a:solidFill>
                  <a:schemeClr val="accent6">
                    <a:lumMod val="75000"/>
                  </a:schemeClr>
                </a:solidFill>
              </a:rPr>
              <a:t/>
            </a:r>
            <a:br>
              <a:rPr lang="ru-RU" sz="2800" dirty="0" smtClean="0">
                <a:solidFill>
                  <a:schemeClr val="accent6">
                    <a:lumMod val="75000"/>
                  </a:schemeClr>
                </a:solidFill>
              </a:rPr>
            </a:br>
            <a:r>
              <a:rPr lang="ru-RU" sz="2800" dirty="0" smtClean="0">
                <a:solidFill>
                  <a:schemeClr val="accent6">
                    <a:lumMod val="75000"/>
                  </a:schemeClr>
                </a:solidFill>
              </a:rPr>
              <a:t>Включает:</a:t>
            </a:r>
            <a:br>
              <a:rPr lang="ru-RU" sz="2800" dirty="0" smtClean="0">
                <a:solidFill>
                  <a:schemeClr val="accent6">
                    <a:lumMod val="75000"/>
                  </a:schemeClr>
                </a:solidFill>
              </a:rPr>
            </a:br>
            <a:r>
              <a:rPr lang="ru-RU" sz="2800" dirty="0" smtClean="0">
                <a:solidFill>
                  <a:schemeClr val="accent6">
                    <a:lumMod val="75000"/>
                  </a:schemeClr>
                </a:solidFill>
              </a:rPr>
              <a:t> Изготовление игр на развитие </a:t>
            </a:r>
            <a:r>
              <a:rPr lang="ru-RU" sz="2800" dirty="0" err="1" smtClean="0">
                <a:solidFill>
                  <a:schemeClr val="accent6">
                    <a:lumMod val="75000"/>
                  </a:schemeClr>
                </a:solidFill>
              </a:rPr>
              <a:t>сенсорики</a:t>
            </a:r>
            <a:r>
              <a:rPr lang="ru-RU" sz="2800" dirty="0" smtClean="0">
                <a:solidFill>
                  <a:schemeClr val="accent6">
                    <a:lumMod val="75000"/>
                  </a:schemeClr>
                </a:solidFill>
              </a:rPr>
              <a:t> и моторики;</a:t>
            </a:r>
            <a:br>
              <a:rPr lang="ru-RU" sz="2800" dirty="0" smtClean="0">
                <a:solidFill>
                  <a:schemeClr val="accent6">
                    <a:lumMod val="75000"/>
                  </a:schemeClr>
                </a:solidFill>
              </a:rPr>
            </a:br>
            <a:r>
              <a:rPr lang="ru-RU" sz="2800" dirty="0" smtClean="0">
                <a:solidFill>
                  <a:schemeClr val="accent6">
                    <a:lumMod val="75000"/>
                  </a:schemeClr>
                </a:solidFill>
              </a:rPr>
              <a:t> Оформление стендов для родителей по теме проекта;</a:t>
            </a:r>
            <a:br>
              <a:rPr lang="ru-RU" sz="2800" dirty="0" smtClean="0">
                <a:solidFill>
                  <a:schemeClr val="accent6">
                    <a:lumMod val="75000"/>
                  </a:schemeClr>
                </a:solidFill>
              </a:rPr>
            </a:br>
            <a:r>
              <a:rPr lang="ru-RU" sz="2800" dirty="0" smtClean="0">
                <a:solidFill>
                  <a:schemeClr val="accent6">
                    <a:lumMod val="75000"/>
                  </a:schemeClr>
                </a:solidFill>
              </a:rPr>
              <a:t> Консультации для родителей.</a:t>
            </a:r>
            <a:br>
              <a:rPr lang="ru-RU" sz="2800" dirty="0" smtClean="0">
                <a:solidFill>
                  <a:schemeClr val="accent6">
                    <a:lumMod val="75000"/>
                  </a:schemeClr>
                </a:solidFill>
              </a:rPr>
            </a:br>
            <a:r>
              <a:rPr lang="ru-RU" sz="2800" dirty="0" smtClean="0">
                <a:solidFill>
                  <a:schemeClr val="accent6">
                    <a:lumMod val="75000"/>
                  </a:schemeClr>
                </a:solidFill>
              </a:rPr>
              <a:t>Реализация:</a:t>
            </a:r>
            <a:br>
              <a:rPr lang="ru-RU" sz="2800" dirty="0" smtClean="0">
                <a:solidFill>
                  <a:schemeClr val="accent6">
                    <a:lumMod val="75000"/>
                  </a:schemeClr>
                </a:solidFill>
              </a:rPr>
            </a:br>
            <a:r>
              <a:rPr lang="ru-RU" sz="2800" dirty="0" smtClean="0">
                <a:solidFill>
                  <a:schemeClr val="accent6">
                    <a:lumMod val="75000"/>
                  </a:schemeClr>
                </a:solidFill>
              </a:rPr>
              <a:t> Приобретение и создание с помощью родителей дидактических игр на развитие сенсорно-моторных навыков;</a:t>
            </a:r>
            <a:br>
              <a:rPr lang="ru-RU" sz="2800" dirty="0" smtClean="0">
                <a:solidFill>
                  <a:schemeClr val="accent6">
                    <a:lumMod val="75000"/>
                  </a:schemeClr>
                </a:solidFill>
              </a:rPr>
            </a:br>
            <a:r>
              <a:rPr lang="ru-RU" sz="2800" dirty="0" smtClean="0">
                <a:solidFill>
                  <a:schemeClr val="accent6">
                    <a:lumMod val="75000"/>
                  </a:schemeClr>
                </a:solidFill>
              </a:rPr>
              <a:t> Проведение собрания с родителями на тему: «Сенсорное развитие детей раннего возраста»;</a:t>
            </a:r>
            <a:br>
              <a:rPr lang="ru-RU" sz="2800" dirty="0" smtClean="0">
                <a:solidFill>
                  <a:schemeClr val="accent6">
                    <a:lumMod val="75000"/>
                  </a:schemeClr>
                </a:solidFill>
              </a:rPr>
            </a:br>
            <a:r>
              <a:rPr lang="ru-RU" sz="2800" dirty="0" smtClean="0">
                <a:solidFill>
                  <a:schemeClr val="accent6">
                    <a:lumMod val="75000"/>
                  </a:schemeClr>
                </a:solidFill>
              </a:rPr>
              <a:t> Знакомство детей с дидактическим материалом и играми;</a:t>
            </a:r>
            <a:br>
              <a:rPr lang="ru-RU" sz="2800" dirty="0" smtClean="0">
                <a:solidFill>
                  <a:schemeClr val="accent6">
                    <a:lumMod val="75000"/>
                  </a:schemeClr>
                </a:solidFill>
              </a:rPr>
            </a:br>
            <a:r>
              <a:rPr lang="ru-RU" sz="2800" dirty="0" smtClean="0">
                <a:solidFill>
                  <a:schemeClr val="accent6">
                    <a:lumMod val="75000"/>
                  </a:schemeClr>
                </a:solidFill>
              </a:rPr>
              <a:t>Проведение игр-занятий.</a:t>
            </a:r>
            <a:br>
              <a:rPr lang="ru-RU" sz="2800" dirty="0" smtClean="0">
                <a:solidFill>
                  <a:schemeClr val="accent6">
                    <a:lumMod val="75000"/>
                  </a:schemeClr>
                </a:solidFill>
              </a:rPr>
            </a:br>
            <a:endParaRPr lang="ru-RU" sz="2800" dirty="0">
              <a:solidFill>
                <a:schemeClr val="accent6">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D:\Documents\Desktop\IMG_20160418_160657.jpg"/>
          <p:cNvPicPr>
            <a:picLocks noChangeAspect="1" noChangeArrowheads="1"/>
          </p:cNvPicPr>
          <p:nvPr/>
        </p:nvPicPr>
        <p:blipFill>
          <a:blip r:embed="rId2" cstate="print"/>
          <a:srcRect/>
          <a:stretch>
            <a:fillRect/>
          </a:stretch>
        </p:blipFill>
        <p:spPr bwMode="auto">
          <a:xfrm>
            <a:off x="5148064" y="2996952"/>
            <a:ext cx="3279466" cy="3600400"/>
          </a:xfrm>
          <a:prstGeom prst="rect">
            <a:avLst/>
          </a:prstGeom>
          <a:noFill/>
          <a:effectLst>
            <a:outerShdw blurRad="50800" dist="38100" dir="5400000" algn="t" rotWithShape="0">
              <a:prstClr val="black">
                <a:alpha val="40000"/>
              </a:prstClr>
            </a:outerShdw>
            <a:softEdge rad="127000"/>
          </a:effectLst>
        </p:spPr>
      </p:pic>
      <p:pic>
        <p:nvPicPr>
          <p:cNvPr id="1027" name="Picture 3" descr="D:\Documents\Desktop\IMG_20160420_122045.jpg"/>
          <p:cNvPicPr>
            <a:picLocks noChangeAspect="1" noChangeArrowheads="1"/>
          </p:cNvPicPr>
          <p:nvPr/>
        </p:nvPicPr>
        <p:blipFill>
          <a:blip r:embed="rId3" cstate="print"/>
          <a:srcRect/>
          <a:stretch>
            <a:fillRect/>
          </a:stretch>
        </p:blipFill>
        <p:spPr bwMode="auto">
          <a:xfrm>
            <a:off x="899592" y="2996952"/>
            <a:ext cx="3824708" cy="3645024"/>
          </a:xfrm>
          <a:prstGeom prst="rect">
            <a:avLst/>
          </a:prstGeom>
          <a:noFill/>
          <a:effectLst>
            <a:softEdge rad="63500"/>
          </a:effectLst>
        </p:spPr>
      </p:pic>
      <p:pic>
        <p:nvPicPr>
          <p:cNvPr id="1028" name="Picture 4" descr="D:\Documents\Desktop\IMG_20160420_122859.jpg"/>
          <p:cNvPicPr>
            <a:picLocks noChangeAspect="1" noChangeArrowheads="1"/>
          </p:cNvPicPr>
          <p:nvPr/>
        </p:nvPicPr>
        <p:blipFill>
          <a:blip r:embed="rId4" cstate="print"/>
          <a:srcRect/>
          <a:stretch>
            <a:fillRect/>
          </a:stretch>
        </p:blipFill>
        <p:spPr bwMode="auto">
          <a:xfrm>
            <a:off x="323528" y="0"/>
            <a:ext cx="4755748" cy="2979712"/>
          </a:xfrm>
          <a:prstGeom prst="rect">
            <a:avLst/>
          </a:prstGeom>
          <a:noFill/>
          <a:effectLst>
            <a:outerShdw blurRad="50800" dist="38100" dir="2700000" algn="tl" rotWithShape="0">
              <a:prstClr val="black">
                <a:alpha val="40000"/>
              </a:prstClr>
            </a:outerShdw>
            <a:softEdge rad="127000"/>
          </a:effectLst>
        </p:spPr>
      </p:pic>
      <p:pic>
        <p:nvPicPr>
          <p:cNvPr id="1029" name="Picture 5" descr="D:\Documents\Desktop\IMG_20160420_123715.jpg"/>
          <p:cNvPicPr>
            <a:picLocks noChangeAspect="1" noChangeArrowheads="1"/>
          </p:cNvPicPr>
          <p:nvPr/>
        </p:nvPicPr>
        <p:blipFill>
          <a:blip r:embed="rId5" cstate="print"/>
          <a:srcRect/>
          <a:stretch>
            <a:fillRect/>
          </a:stretch>
        </p:blipFill>
        <p:spPr bwMode="auto">
          <a:xfrm>
            <a:off x="5076056" y="260648"/>
            <a:ext cx="3756617" cy="2531366"/>
          </a:xfrm>
          <a:prstGeom prst="rect">
            <a:avLst/>
          </a:prstGeom>
          <a:noFill/>
          <a:effectLst>
            <a:softEdge rad="1270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1400"/>
            <a:ext cx="9144000" cy="7029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700" b="1" dirty="0" smtClean="0"/>
              <a:t/>
            </a:r>
            <a:br>
              <a:rPr lang="ru-RU" sz="2700" b="1" dirty="0" smtClean="0"/>
            </a:br>
            <a:r>
              <a:rPr lang="ru-RU" sz="2700" b="1" dirty="0" smtClean="0"/>
              <a:t/>
            </a:r>
            <a:br>
              <a:rPr lang="ru-RU" sz="2700" b="1" dirty="0" smtClean="0"/>
            </a:br>
            <a:r>
              <a:rPr lang="ru-RU" sz="2700" b="1" dirty="0" smtClean="0"/>
              <a:t> </a:t>
            </a:r>
            <a:r>
              <a:rPr lang="ru-RU" sz="2700" b="1" dirty="0" smtClean="0">
                <a:solidFill>
                  <a:schemeClr val="accent6">
                    <a:lumMod val="75000"/>
                  </a:schemeClr>
                </a:solidFill>
              </a:rPr>
              <a:t>III этап: заключительный.</a:t>
            </a:r>
            <a:r>
              <a:rPr lang="ru-RU" sz="2700" dirty="0" smtClean="0">
                <a:solidFill>
                  <a:schemeClr val="accent6">
                    <a:lumMod val="75000"/>
                  </a:schemeClr>
                </a:solidFill>
              </a:rPr>
              <a:t/>
            </a:r>
            <a:br>
              <a:rPr lang="ru-RU" sz="2700" dirty="0" smtClean="0">
                <a:solidFill>
                  <a:schemeClr val="accent6">
                    <a:lumMod val="75000"/>
                  </a:schemeClr>
                </a:solidFill>
              </a:rPr>
            </a:br>
            <a:r>
              <a:rPr lang="ru-RU" sz="2700" dirty="0" smtClean="0">
                <a:solidFill>
                  <a:schemeClr val="accent6">
                    <a:lumMod val="75000"/>
                  </a:schemeClr>
                </a:solidFill>
              </a:rPr>
              <a:t>Включает:</a:t>
            </a:r>
            <a:br>
              <a:rPr lang="ru-RU" sz="2700" dirty="0" smtClean="0">
                <a:solidFill>
                  <a:schemeClr val="accent6">
                    <a:lumMod val="75000"/>
                  </a:schemeClr>
                </a:solidFill>
              </a:rPr>
            </a:br>
            <a:r>
              <a:rPr lang="ru-RU" sz="2700" dirty="0" smtClean="0">
                <a:solidFill>
                  <a:schemeClr val="accent6">
                    <a:lumMod val="75000"/>
                  </a:schemeClr>
                </a:solidFill>
              </a:rPr>
              <a:t> Подведение итогов.</a:t>
            </a:r>
            <a:br>
              <a:rPr lang="ru-RU" sz="2700" dirty="0" smtClean="0">
                <a:solidFill>
                  <a:schemeClr val="accent6">
                    <a:lumMod val="75000"/>
                  </a:schemeClr>
                </a:solidFill>
              </a:rPr>
            </a:br>
            <a:r>
              <a:rPr lang="ru-RU" sz="2700" dirty="0" smtClean="0">
                <a:solidFill>
                  <a:schemeClr val="accent6">
                    <a:lumMod val="75000"/>
                  </a:schemeClr>
                </a:solidFill>
              </a:rPr>
              <a:t>Реализация:</a:t>
            </a:r>
            <a:br>
              <a:rPr lang="ru-RU" sz="2700" dirty="0" smtClean="0">
                <a:solidFill>
                  <a:schemeClr val="accent6">
                    <a:lumMod val="75000"/>
                  </a:schemeClr>
                </a:solidFill>
              </a:rPr>
            </a:br>
            <a:r>
              <a:rPr lang="ru-RU" sz="2700" dirty="0" smtClean="0">
                <a:solidFill>
                  <a:schemeClr val="accent6">
                    <a:lumMod val="75000"/>
                  </a:schemeClr>
                </a:solidFill>
              </a:rPr>
              <a:t> Самооценка, выводы.</a:t>
            </a:r>
            <a:br>
              <a:rPr lang="ru-RU" sz="2700" dirty="0" smtClean="0">
                <a:solidFill>
                  <a:schemeClr val="accent6">
                    <a:lumMod val="75000"/>
                  </a:schemeClr>
                </a:solidFill>
              </a:rPr>
            </a:br>
            <a:r>
              <a:rPr lang="ru-RU" sz="2700" dirty="0" smtClean="0">
                <a:solidFill>
                  <a:schemeClr val="accent6">
                    <a:lumMod val="75000"/>
                  </a:schemeClr>
                </a:solidFill>
              </a:rPr>
              <a:t>Результативность проекта:</a:t>
            </a:r>
            <a:br>
              <a:rPr lang="ru-RU" sz="2700" dirty="0" smtClean="0">
                <a:solidFill>
                  <a:schemeClr val="accent6">
                    <a:lumMod val="75000"/>
                  </a:schemeClr>
                </a:solidFill>
              </a:rPr>
            </a:br>
            <a:r>
              <a:rPr lang="ru-RU" sz="2700" dirty="0" smtClean="0">
                <a:solidFill>
                  <a:schemeClr val="accent6">
                    <a:lumMod val="75000"/>
                  </a:schemeClr>
                </a:solidFill>
              </a:rPr>
              <a:t> Разработка системы сенсорного развития детей раннего возраста;• Дети могут получить представления о форме, величине, цвете предметов;• Группировать предметы по заданному признаку;</a:t>
            </a:r>
            <a:br>
              <a:rPr lang="ru-RU" sz="2700" dirty="0" smtClean="0">
                <a:solidFill>
                  <a:schemeClr val="accent6">
                    <a:lumMod val="75000"/>
                  </a:schemeClr>
                </a:solidFill>
              </a:rPr>
            </a:br>
            <a:r>
              <a:rPr lang="ru-RU" sz="2700" dirty="0" smtClean="0">
                <a:solidFill>
                  <a:schemeClr val="accent6">
                    <a:lumMod val="75000"/>
                  </a:schemeClr>
                </a:solidFill>
              </a:rPr>
              <a:t> Могут освоить навыки действия с предметами домашнего обихода и игрушками, могут определять их положение в пространстве;</a:t>
            </a:r>
            <a:br>
              <a:rPr lang="ru-RU" sz="2700" dirty="0" smtClean="0">
                <a:solidFill>
                  <a:schemeClr val="accent6">
                    <a:lumMod val="75000"/>
                  </a:schemeClr>
                </a:solidFill>
              </a:rPr>
            </a:br>
            <a:r>
              <a:rPr lang="ru-RU" sz="2700" dirty="0" smtClean="0">
                <a:solidFill>
                  <a:schemeClr val="accent6">
                    <a:lumMod val="75000"/>
                  </a:schemeClr>
                </a:solidFill>
              </a:rPr>
              <a:t> Родители могут получить необходимые психолого-педагогические знания по сенсорному развитию детей раннего возраста, принимать активное участие в изготовлении пособий и оборудования по сенсорному развитию.</a:t>
            </a:r>
            <a:r>
              <a:rPr lang="ru-RU" sz="2800" dirty="0" smtClean="0">
                <a:solidFill>
                  <a:schemeClr val="accent6">
                    <a:lumMod val="75000"/>
                  </a:schemeClr>
                </a:solidFill>
              </a:rPr>
              <a:t/>
            </a:r>
            <a:br>
              <a:rPr lang="ru-RU" sz="2800" dirty="0" smtClean="0">
                <a:solidFill>
                  <a:schemeClr val="accent6">
                    <a:lumMod val="75000"/>
                  </a:schemeClr>
                </a:solidFill>
              </a:rPr>
            </a:br>
            <a:r>
              <a:rPr lang="ru-RU" sz="2800" b="1" dirty="0" smtClean="0">
                <a:solidFill>
                  <a:schemeClr val="accent6">
                    <a:lumMod val="75000"/>
                  </a:schemeClr>
                </a:solidFill>
              </a:rPr>
              <a:t> </a:t>
            </a:r>
            <a:r>
              <a:rPr lang="ru-RU" sz="2800" dirty="0" smtClean="0"/>
              <a:t/>
            </a:r>
            <a:br>
              <a:rPr lang="ru-RU" sz="2800" dirty="0" smtClean="0"/>
            </a:br>
            <a:endParaRPr lang="ru-RU"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bg1">
              <a:lumMod val="65000"/>
            </a:schemeClr>
          </a:solidFill>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100" b="1" dirty="0" smtClean="0"/>
              <a:t>                                                                                   </a:t>
            </a:r>
            <a:r>
              <a:rPr lang="ru-RU" sz="3100" b="1" dirty="0" smtClean="0">
                <a:solidFill>
                  <a:srgbClr val="002060"/>
                </a:solidFill>
              </a:rPr>
              <a:t>Информационное</a:t>
            </a:r>
            <a:r>
              <a:rPr lang="ru-RU" sz="3100" dirty="0" smtClean="0">
                <a:solidFill>
                  <a:srgbClr val="002060"/>
                </a:solidFill>
              </a:rPr>
              <a:t/>
            </a:r>
            <a:br>
              <a:rPr lang="ru-RU" sz="3100" dirty="0" smtClean="0">
                <a:solidFill>
                  <a:srgbClr val="002060"/>
                </a:solidFill>
              </a:rPr>
            </a:br>
            <a:r>
              <a:rPr lang="ru-RU" sz="3100" dirty="0" smtClean="0">
                <a:solidFill>
                  <a:srgbClr val="002060"/>
                </a:solidFill>
              </a:rPr>
              <a:t>Э.Г.Пилюгина Занятие по сенсорному воспитанию с детьми раннего возраста. Москва «Просвещение» 1983</a:t>
            </a:r>
            <a:br>
              <a:rPr lang="ru-RU" sz="3100" dirty="0" smtClean="0">
                <a:solidFill>
                  <a:srgbClr val="002060"/>
                </a:solidFill>
              </a:rPr>
            </a:br>
            <a:r>
              <a:rPr lang="ru-RU" sz="3100" dirty="0" smtClean="0">
                <a:solidFill>
                  <a:srgbClr val="002060"/>
                </a:solidFill>
              </a:rPr>
              <a:t>Л.А. </a:t>
            </a:r>
            <a:r>
              <a:rPr lang="ru-RU" sz="3100" dirty="0" err="1" smtClean="0">
                <a:solidFill>
                  <a:srgbClr val="002060"/>
                </a:solidFill>
              </a:rPr>
              <a:t>Венгера</a:t>
            </a:r>
            <a:r>
              <a:rPr lang="ru-RU" sz="3100" dirty="0" smtClean="0">
                <a:solidFill>
                  <a:srgbClr val="002060"/>
                </a:solidFill>
              </a:rPr>
              <a:t>  Дидактические игры и упражнения по сенсорному воспитанию дошкольников. Москва «Просвещение» 1978</a:t>
            </a:r>
            <a:br>
              <a:rPr lang="ru-RU" sz="3100" dirty="0" smtClean="0">
                <a:solidFill>
                  <a:srgbClr val="002060"/>
                </a:solidFill>
              </a:rPr>
            </a:br>
            <a:r>
              <a:rPr lang="ru-RU" sz="3100" dirty="0" smtClean="0">
                <a:solidFill>
                  <a:srgbClr val="002060"/>
                </a:solidFill>
              </a:rPr>
              <a:t>Л.А. </a:t>
            </a:r>
            <a:r>
              <a:rPr lang="ru-RU" sz="3100" dirty="0" err="1" smtClean="0">
                <a:solidFill>
                  <a:srgbClr val="002060"/>
                </a:solidFill>
              </a:rPr>
              <a:t>Венгер</a:t>
            </a:r>
            <a:r>
              <a:rPr lang="ru-RU" sz="3100" dirty="0" smtClean="0">
                <a:solidFill>
                  <a:srgbClr val="002060"/>
                </a:solidFill>
              </a:rPr>
              <a:t> Э.Г. Пилюгина Н.Б. </a:t>
            </a:r>
            <a:r>
              <a:rPr lang="ru-RU" sz="3100" dirty="0" err="1" smtClean="0">
                <a:solidFill>
                  <a:srgbClr val="002060"/>
                </a:solidFill>
              </a:rPr>
              <a:t>Венгер</a:t>
            </a:r>
            <a:r>
              <a:rPr lang="ru-RU" sz="3100" dirty="0" smtClean="0">
                <a:solidFill>
                  <a:srgbClr val="002060"/>
                </a:solidFill>
              </a:rPr>
              <a:t>. Воспитание сенсорной культуры ребенка. Москва «Просвещение» 1988</a:t>
            </a:r>
            <a:br>
              <a:rPr lang="ru-RU" sz="3100" dirty="0" smtClean="0">
                <a:solidFill>
                  <a:srgbClr val="002060"/>
                </a:solidFill>
              </a:rPr>
            </a:br>
            <a:r>
              <a:rPr lang="ru-RU" sz="3100" dirty="0" smtClean="0">
                <a:solidFill>
                  <a:srgbClr val="002060"/>
                </a:solidFill>
              </a:rPr>
              <a:t>Г.Г. Колос Сенсорная комната в дошкольном учреждении. Москва «</a:t>
            </a:r>
            <a:r>
              <a:rPr lang="ru-RU" sz="3100" dirty="0" err="1" smtClean="0">
                <a:solidFill>
                  <a:srgbClr val="002060"/>
                </a:solidFill>
              </a:rPr>
              <a:t>Аркти</a:t>
            </a:r>
            <a:r>
              <a:rPr lang="ru-RU" sz="3100" dirty="0" smtClean="0">
                <a:solidFill>
                  <a:srgbClr val="002060"/>
                </a:solidFill>
              </a:rPr>
              <a:t>» 2007</a:t>
            </a:r>
            <a:br>
              <a:rPr lang="ru-RU" sz="3100" dirty="0" smtClean="0">
                <a:solidFill>
                  <a:srgbClr val="002060"/>
                </a:solidFill>
              </a:rPr>
            </a:br>
            <a:r>
              <a:rPr lang="ru-RU" sz="3100" dirty="0" smtClean="0">
                <a:solidFill>
                  <a:srgbClr val="002060"/>
                </a:solidFill>
              </a:rPr>
              <a:t>О.Г. Жукова Предметная среда </a:t>
            </a:r>
            <a:r>
              <a:rPr lang="ru-RU" sz="3100" dirty="0" err="1" smtClean="0">
                <a:solidFill>
                  <a:srgbClr val="002060"/>
                </a:solidFill>
              </a:rPr>
              <a:t>сенсорика</a:t>
            </a:r>
            <a:r>
              <a:rPr lang="ru-RU" sz="3100" dirty="0" smtClean="0">
                <a:solidFill>
                  <a:srgbClr val="002060"/>
                </a:solidFill>
              </a:rPr>
              <a:t>. Экология. Москва «</a:t>
            </a:r>
            <a:r>
              <a:rPr lang="ru-RU" sz="3100" dirty="0" err="1" smtClean="0">
                <a:solidFill>
                  <a:srgbClr val="002060"/>
                </a:solidFill>
              </a:rPr>
              <a:t>Аркти</a:t>
            </a:r>
            <a:r>
              <a:rPr lang="ru-RU" sz="3100" dirty="0" smtClean="0">
                <a:solidFill>
                  <a:srgbClr val="002060"/>
                </a:solidFill>
              </a:rPr>
              <a:t>» 2008.</a:t>
            </a:r>
            <a:br>
              <a:rPr lang="ru-RU" sz="3100" dirty="0" smtClean="0">
                <a:solidFill>
                  <a:srgbClr val="002060"/>
                </a:solidFill>
              </a:rPr>
            </a:br>
            <a:r>
              <a:rPr lang="ru-RU" sz="3100" b="1" dirty="0" smtClean="0">
                <a:solidFill>
                  <a:srgbClr val="002060"/>
                </a:solidFill>
              </a:rPr>
              <a:t> </a:t>
            </a:r>
            <a:r>
              <a:rPr lang="ru-RU" dirty="0" smtClean="0">
                <a:solidFill>
                  <a:srgbClr val="002060"/>
                </a:solidFill>
              </a:rPr>
              <a:t/>
            </a:r>
            <a:br>
              <a:rPr lang="ru-RU" dirty="0" smtClean="0">
                <a:solidFill>
                  <a:srgbClr val="002060"/>
                </a:solidFill>
              </a:rPr>
            </a:br>
            <a:endParaRPr lang="ru-RU"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583362"/>
          </a:xfrm>
        </p:spPr>
        <p:txBody>
          <a:bodyPr>
            <a:noAutofit/>
          </a:bodyPr>
          <a:lstStyle/>
          <a:p>
            <a:r>
              <a:rPr lang="ru-RU" sz="2400" b="1" dirty="0" smtClean="0"/>
              <a:t>Ресурсное обеспечение</a:t>
            </a:r>
            <a:r>
              <a:rPr lang="ru-RU" sz="2400" dirty="0" smtClean="0"/>
              <a:t/>
            </a:r>
            <a:br>
              <a:rPr lang="ru-RU" sz="2400" dirty="0" smtClean="0"/>
            </a:br>
            <a:r>
              <a:rPr lang="ru-RU" sz="2400" dirty="0" smtClean="0"/>
              <a:t>Кадровые: Воспитатели: </a:t>
            </a:r>
            <a:r>
              <a:rPr lang="ru-RU" sz="2400" dirty="0" err="1" smtClean="0"/>
              <a:t>Саидова</a:t>
            </a:r>
            <a:r>
              <a:rPr lang="ru-RU" sz="2400" dirty="0" smtClean="0"/>
              <a:t> Анастасия Александровна</a:t>
            </a:r>
            <a:br>
              <a:rPr lang="ru-RU" sz="2400" dirty="0" smtClean="0"/>
            </a:br>
            <a:r>
              <a:rPr lang="ru-RU" sz="2400" dirty="0" smtClean="0"/>
              <a:t>                                        </a:t>
            </a:r>
            <a:r>
              <a:rPr lang="ru-RU" sz="2400" dirty="0" err="1" smtClean="0"/>
              <a:t>Кожуховская</a:t>
            </a:r>
            <a:r>
              <a:rPr lang="ru-RU" sz="2400" dirty="0" smtClean="0"/>
              <a:t> Валентина </a:t>
            </a:r>
            <a:r>
              <a:rPr lang="ru-RU" sz="2400" dirty="0" err="1" smtClean="0"/>
              <a:t>Степаовна</a:t>
            </a:r>
            <a:r>
              <a:rPr lang="ru-RU" sz="2400" dirty="0" smtClean="0"/>
              <a:t/>
            </a:r>
            <a:br>
              <a:rPr lang="ru-RU" sz="2400" dirty="0" smtClean="0"/>
            </a:br>
            <a:r>
              <a:rPr lang="ru-RU" sz="2400" dirty="0" smtClean="0"/>
              <a:t>                   Музыкальный руководитель: Абрамчик Елена Анатольевна</a:t>
            </a:r>
            <a:br>
              <a:rPr lang="ru-RU" sz="2400" dirty="0" smtClean="0"/>
            </a:br>
            <a:r>
              <a:rPr lang="ru-RU" sz="2400" dirty="0" smtClean="0"/>
              <a:t>                   Родители ясельной группы.</a:t>
            </a:r>
            <a:br>
              <a:rPr lang="ru-RU" sz="2400" dirty="0" smtClean="0"/>
            </a:br>
            <a:r>
              <a:rPr lang="ru-RU" sz="2400" b="1" dirty="0" smtClean="0"/>
              <a:t>Материально – технические</a:t>
            </a:r>
            <a:r>
              <a:rPr lang="ru-RU" sz="2400" dirty="0" smtClean="0"/>
              <a:t>: фотоаппарат, аудиозаписи, видеомагнитофон, компьютер, интернет, презентации, телевизор.</a:t>
            </a:r>
            <a:br>
              <a:rPr lang="ru-RU" sz="2400" dirty="0" smtClean="0"/>
            </a:br>
            <a:r>
              <a:rPr lang="ru-RU" sz="2400" i="1" dirty="0" smtClean="0"/>
              <a:t>Создание развивающей среды</a:t>
            </a:r>
            <a:r>
              <a:rPr lang="ru-RU" sz="2400" dirty="0" smtClean="0"/>
              <a:t>. Познавательная литература, дидактические игры, упражнения, упражнения, задания на развития мышления и памяти. </a:t>
            </a:r>
            <a:br>
              <a:rPr lang="ru-RU" sz="2400" dirty="0" smtClean="0"/>
            </a:br>
            <a:r>
              <a:rPr lang="ru-RU" sz="2400" i="1" dirty="0" smtClean="0"/>
              <a:t>Дидактический материал</a:t>
            </a:r>
            <a:r>
              <a:rPr lang="ru-RU" sz="2400" dirty="0" smtClean="0"/>
              <a:t> мозаика простая, лото, пирамидки, матрешки, крупный конструктор, подбери фигуру, мелкие игрушки из разного материала «что плавает, а что нет», пробки от пластмассовых бутылок, пластмассовые кубики, картинки, самоклеющаяся бумага. </a:t>
            </a:r>
            <a:br>
              <a:rPr lang="ru-RU" sz="2400" dirty="0" smtClean="0"/>
            </a:b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2" y="485795"/>
          <a:ext cx="9036496" cy="6311795"/>
        </p:xfrm>
        <a:graphic>
          <a:graphicData uri="http://schemas.openxmlformats.org/drawingml/2006/table">
            <a:tbl>
              <a:tblPr/>
              <a:tblGrid>
                <a:gridCol w="537381"/>
                <a:gridCol w="1461740"/>
                <a:gridCol w="4497003"/>
                <a:gridCol w="2540372"/>
              </a:tblGrid>
              <a:tr h="286517">
                <a:tc>
                  <a:txBody>
                    <a:bodyPr/>
                    <a:lstStyle/>
                    <a:p>
                      <a:pPr>
                        <a:lnSpc>
                          <a:spcPct val="115000"/>
                        </a:lnSpc>
                        <a:spcAft>
                          <a:spcPts val="0"/>
                        </a:spcAft>
                        <a:tabLst>
                          <a:tab pos="2371725" algn="l"/>
                        </a:tabLst>
                      </a:pPr>
                      <a:r>
                        <a:rPr lang="ru-RU" sz="1800" b="1" dirty="0">
                          <a:latin typeface="Times New Roman"/>
                          <a:ea typeface="Calibri"/>
                          <a:cs typeface="Times New Roman"/>
                        </a:rPr>
                        <a:t>№</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Тема</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a:lnSpc>
                          <a:spcPct val="115000"/>
                        </a:lnSpc>
                        <a:spcAft>
                          <a:spcPts val="0"/>
                        </a:spcAft>
                        <a:tabLst>
                          <a:tab pos="2371725" algn="l"/>
                        </a:tabLst>
                      </a:pPr>
                      <a:r>
                        <a:rPr lang="ru-RU" sz="1600" b="1">
                          <a:latin typeface="Times New Roman"/>
                          <a:ea typeface="Calibri"/>
                          <a:cs typeface="Times New Roman"/>
                        </a:rPr>
                        <a:t>      Содержание</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a:latin typeface="Times New Roman"/>
                          <a:ea typeface="Calibri"/>
                          <a:cs typeface="Times New Roman"/>
                        </a:rPr>
                        <a:t>   Литература</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517">
                <a:tc gridSpan="4">
                  <a:txBody>
                    <a:bodyPr/>
                    <a:lstStyle/>
                    <a:p>
                      <a:pPr>
                        <a:lnSpc>
                          <a:spcPct val="115000"/>
                        </a:lnSpc>
                        <a:spcAft>
                          <a:spcPts val="0"/>
                        </a:spcAft>
                      </a:pPr>
                      <a:r>
                        <a:rPr lang="ru-RU" sz="1800" b="1" dirty="0">
                          <a:latin typeface="Times New Roman"/>
                          <a:ea typeface="Calibri"/>
                          <a:cs typeface="Times New Roman"/>
                        </a:rPr>
                        <a:t>	    на 2015 год</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05913">
                <a:tc>
                  <a:txBody>
                    <a:bodyPr/>
                    <a:lstStyle/>
                    <a:p>
                      <a:pPr>
                        <a:lnSpc>
                          <a:spcPct val="115000"/>
                        </a:lnSpc>
                        <a:spcAft>
                          <a:spcPts val="0"/>
                        </a:spcAft>
                        <a:tabLst>
                          <a:tab pos="2371725" algn="l"/>
                        </a:tabLst>
                      </a:pP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a:lnSpc>
                          <a:spcPct val="115000"/>
                        </a:lnSpc>
                        <a:spcAft>
                          <a:spcPts val="0"/>
                        </a:spcAft>
                        <a:tabLst>
                          <a:tab pos="2371725" algn="l"/>
                        </a:tabLst>
                      </a:pPr>
                      <a:r>
                        <a:rPr lang="ru-RU" sz="1600" b="1" dirty="0">
                          <a:latin typeface="Times New Roman"/>
                          <a:ea typeface="Calibri"/>
                          <a:cs typeface="Times New Roman"/>
                        </a:rPr>
                        <a:t>        </a:t>
                      </a:r>
                      <a:r>
                        <a:rPr lang="ru-RU" sz="1600" b="1" dirty="0" smtClean="0">
                          <a:latin typeface="Times New Roman"/>
                          <a:ea typeface="Calibri"/>
                          <a:cs typeface="Times New Roman"/>
                        </a:rPr>
                        <a:t>Сентябрь</a:t>
                      </a:r>
                      <a:r>
                        <a:rPr lang="ru-RU" sz="1600" b="1" baseline="0" dirty="0" smtClean="0">
                          <a:latin typeface="Times New Roman"/>
                          <a:ea typeface="Calibri"/>
                          <a:cs typeface="Times New Roman"/>
                        </a:rPr>
                        <a:t> </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300">
                <a:tc>
                  <a:txBody>
                    <a:bodyPr/>
                    <a:lstStyle/>
                    <a:p>
                      <a:pPr>
                        <a:lnSpc>
                          <a:spcPct val="115000"/>
                        </a:lnSpc>
                        <a:spcAft>
                          <a:spcPts val="0"/>
                        </a:spcAft>
                        <a:tabLst>
                          <a:tab pos="2371725" algn="l"/>
                        </a:tabLst>
                      </a:pPr>
                      <a:r>
                        <a:rPr lang="ru-RU" sz="1800" b="1" dirty="0">
                          <a:latin typeface="Times New Roman"/>
                          <a:ea typeface="Calibri"/>
                          <a:cs typeface="Times New Roman"/>
                        </a:rPr>
                        <a:t>1</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Форма </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latin typeface="Times New Roman"/>
                          <a:ea typeface="Calibri"/>
                          <a:cs typeface="Times New Roman"/>
                        </a:rPr>
                        <a:t>Знакомство с формой предметов.</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Цель: Учить детей выполнять простейшие действия с предметами, учитывая их форму.</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err="1">
                          <a:latin typeface="Times New Roman"/>
                          <a:ea typeface="Calibri"/>
                          <a:cs typeface="Times New Roman"/>
                        </a:rPr>
                        <a:t>Л.А.Венгер</a:t>
                      </a:r>
                      <a:r>
                        <a:rPr lang="ru-RU" sz="1600" dirty="0">
                          <a:latin typeface="Times New Roman"/>
                          <a:ea typeface="Calibri"/>
                          <a:cs typeface="Times New Roman"/>
                        </a:rPr>
                        <a:t>, Э.Г Пилюгина. Воспитание сенсорной культуры ребенка. </a:t>
                      </a:r>
                      <a:r>
                        <a:rPr lang="ru-RU" sz="1600" dirty="0" err="1">
                          <a:latin typeface="Times New Roman"/>
                          <a:ea typeface="Calibri"/>
                          <a:cs typeface="Times New Roman"/>
                        </a:rPr>
                        <a:t>Стр</a:t>
                      </a:r>
                      <a:r>
                        <a:rPr lang="ru-RU" sz="1600" dirty="0">
                          <a:latin typeface="Times New Roman"/>
                          <a:ea typeface="Calibri"/>
                          <a:cs typeface="Times New Roman"/>
                        </a:rPr>
                        <a:t> 30</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359">
                <a:tc>
                  <a:txBody>
                    <a:bodyPr/>
                    <a:lstStyle/>
                    <a:p>
                      <a:pPr>
                        <a:lnSpc>
                          <a:spcPct val="115000"/>
                        </a:lnSpc>
                        <a:spcAft>
                          <a:spcPts val="0"/>
                        </a:spcAft>
                        <a:tabLst>
                          <a:tab pos="2371725" algn="l"/>
                        </a:tabLst>
                      </a:pPr>
                      <a:r>
                        <a:rPr lang="ru-RU" sz="1800" b="1" dirty="0">
                          <a:latin typeface="Times New Roman"/>
                          <a:ea typeface="Calibri"/>
                          <a:cs typeface="Times New Roman"/>
                        </a:rPr>
                        <a:t>2</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Цвет </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a:latin typeface="Times New Roman"/>
                          <a:ea typeface="Calibri"/>
                          <a:cs typeface="Times New Roman"/>
                        </a:rPr>
                        <a:t>Знакомство с цветом предмета.</a:t>
                      </a:r>
                      <a:endParaRPr lang="ru-RU" sz="1600">
                        <a:latin typeface="Calibri"/>
                        <a:ea typeface="Calibri"/>
                        <a:cs typeface="Times New Roman"/>
                      </a:endParaRPr>
                    </a:p>
                    <a:p>
                      <a:pPr>
                        <a:lnSpc>
                          <a:spcPct val="115000"/>
                        </a:lnSpc>
                        <a:spcAft>
                          <a:spcPts val="0"/>
                        </a:spcAft>
                        <a:tabLst>
                          <a:tab pos="2371725" algn="l"/>
                        </a:tabLst>
                      </a:pPr>
                      <a:r>
                        <a:rPr lang="ru-RU" sz="1600">
                          <a:latin typeface="Times New Roman"/>
                          <a:ea typeface="Calibri"/>
                          <a:cs typeface="Times New Roman"/>
                        </a:rPr>
                        <a:t>Цель: Накапливать у детей цветовые впечатления, закрепить элементарные действия с предметами, формировать эмоциональные отношения.</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28</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300">
                <a:tc>
                  <a:txBody>
                    <a:bodyPr/>
                    <a:lstStyle/>
                    <a:p>
                      <a:pPr>
                        <a:lnSpc>
                          <a:spcPct val="115000"/>
                        </a:lnSpc>
                        <a:spcAft>
                          <a:spcPts val="0"/>
                        </a:spcAft>
                        <a:tabLst>
                          <a:tab pos="2371725" algn="l"/>
                        </a:tabLst>
                      </a:pPr>
                      <a:r>
                        <a:rPr lang="ru-RU" sz="1800" b="1" dirty="0">
                          <a:latin typeface="Times New Roman"/>
                          <a:ea typeface="Calibri"/>
                          <a:cs typeface="Times New Roman"/>
                        </a:rPr>
                        <a:t>3</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Величина</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a:latin typeface="Times New Roman"/>
                          <a:ea typeface="Calibri"/>
                          <a:cs typeface="Times New Roman"/>
                        </a:rPr>
                        <a:t>Знакомство с величиной предмета.</a:t>
                      </a:r>
                      <a:endParaRPr lang="ru-RU" sz="1600">
                        <a:latin typeface="Calibri"/>
                        <a:ea typeface="Calibri"/>
                        <a:cs typeface="Times New Roman"/>
                      </a:endParaRPr>
                    </a:p>
                    <a:p>
                      <a:pPr>
                        <a:lnSpc>
                          <a:spcPct val="115000"/>
                        </a:lnSpc>
                        <a:spcAft>
                          <a:spcPts val="0"/>
                        </a:spcAft>
                        <a:tabLst>
                          <a:tab pos="2371725" algn="l"/>
                        </a:tabLst>
                      </a:pPr>
                      <a:r>
                        <a:rPr lang="ru-RU" sz="1600">
                          <a:latin typeface="Times New Roman"/>
                          <a:ea typeface="Calibri"/>
                          <a:cs typeface="Times New Roman"/>
                        </a:rPr>
                        <a:t>Цель: учить детей выполнять простейшие действия с предметами, учитывая их величину.</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err="1">
                          <a:latin typeface="Times New Roman"/>
                          <a:ea typeface="Calibri"/>
                          <a:cs typeface="Times New Roman"/>
                        </a:rPr>
                        <a:t>Л.А.Венгер</a:t>
                      </a:r>
                      <a:r>
                        <a:rPr lang="ru-RU" sz="1600" dirty="0">
                          <a:latin typeface="Times New Roman"/>
                          <a:ea typeface="Calibri"/>
                          <a:cs typeface="Times New Roman"/>
                        </a:rPr>
                        <a:t>, Э.Г Пилюгина. Воспитание сенсорной культуры ребенка. </a:t>
                      </a:r>
                      <a:r>
                        <a:rPr lang="ru-RU" sz="1600" dirty="0" err="1">
                          <a:latin typeface="Times New Roman"/>
                          <a:ea typeface="Calibri"/>
                          <a:cs typeface="Times New Roman"/>
                        </a:rPr>
                        <a:t>Стр</a:t>
                      </a:r>
                      <a:r>
                        <a:rPr lang="ru-RU" sz="1600" dirty="0">
                          <a:latin typeface="Times New Roman"/>
                          <a:ea typeface="Calibri"/>
                          <a:cs typeface="Times New Roman"/>
                        </a:rPr>
                        <a:t> 31</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300">
                <a:tc>
                  <a:txBody>
                    <a:bodyPr/>
                    <a:lstStyle/>
                    <a:p>
                      <a:pPr>
                        <a:lnSpc>
                          <a:spcPct val="115000"/>
                        </a:lnSpc>
                        <a:spcAft>
                          <a:spcPts val="0"/>
                        </a:spcAft>
                        <a:tabLst>
                          <a:tab pos="2371725" algn="l"/>
                        </a:tabLst>
                      </a:pPr>
                      <a:r>
                        <a:rPr lang="ru-RU" sz="1800" b="1" dirty="0">
                          <a:latin typeface="Times New Roman"/>
                          <a:ea typeface="Calibri"/>
                          <a:cs typeface="Times New Roman"/>
                        </a:rPr>
                        <a:t>4</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Бусы </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latin typeface="Times New Roman"/>
                          <a:ea typeface="Calibri"/>
                          <a:cs typeface="Times New Roman"/>
                        </a:rPr>
                        <a:t>Упражнение «бусы».</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Цель: развивать восприятие предметов, различных по цвету.</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А.И. </a:t>
                      </a:r>
                      <a:r>
                        <a:rPr lang="ru-RU" sz="1600" dirty="0" err="1">
                          <a:latin typeface="Times New Roman"/>
                          <a:ea typeface="Calibri"/>
                          <a:cs typeface="Times New Roman"/>
                        </a:rPr>
                        <a:t>Титарь</a:t>
                      </a:r>
                      <a:r>
                        <a:rPr lang="ru-RU" sz="1600" dirty="0">
                          <a:latin typeface="Times New Roman"/>
                          <a:ea typeface="Calibri"/>
                          <a:cs typeface="Times New Roman"/>
                        </a:rPr>
                        <a:t>  Игровые развивающие занятия в сенсорной комнате. Стр16</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13">
                <a:tc>
                  <a:txBody>
                    <a:bodyPr/>
                    <a:lstStyle/>
                    <a:p>
                      <a:pPr>
                        <a:lnSpc>
                          <a:spcPct val="115000"/>
                        </a:lnSpc>
                        <a:spcAft>
                          <a:spcPts val="0"/>
                        </a:spcAft>
                        <a:tabLst>
                          <a:tab pos="2371725" algn="l"/>
                        </a:tabLst>
                      </a:pP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a:latin typeface="Times New Roman"/>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latin typeface="Times New Roman"/>
                          <a:ea typeface="Calibri"/>
                          <a:cs typeface="Times New Roman"/>
                        </a:rPr>
                        <a:t>                </a:t>
                      </a:r>
                      <a:r>
                        <a:rPr lang="ru-RU" sz="1600" b="1" dirty="0" smtClean="0">
                          <a:latin typeface="Times New Roman"/>
                          <a:ea typeface="Calibri"/>
                          <a:cs typeface="Times New Roman"/>
                        </a:rPr>
                        <a:t>Октябрь</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0448">
                <a:tc>
                  <a:txBody>
                    <a:bodyPr/>
                    <a:lstStyle/>
                    <a:p>
                      <a:pPr>
                        <a:lnSpc>
                          <a:spcPct val="115000"/>
                        </a:lnSpc>
                        <a:spcAft>
                          <a:spcPts val="0"/>
                        </a:spcAft>
                        <a:tabLst>
                          <a:tab pos="2371725" algn="l"/>
                        </a:tabLst>
                      </a:pPr>
                      <a:r>
                        <a:rPr lang="ru-RU" sz="1800" b="1" dirty="0">
                          <a:latin typeface="Times New Roman"/>
                          <a:ea typeface="Calibri"/>
                          <a:cs typeface="Times New Roman"/>
                        </a:rPr>
                        <a:t>1</a:t>
                      </a:r>
                      <a:endParaRPr lang="ru-RU" sz="18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Большое кольцо</a:t>
                      </a:r>
                      <a:endParaRPr lang="ru-RU" sz="160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Нанизывание колец на стержень.</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Цель: Учить детей простым действиям с предметами: надевать кольцо с широким отверстием на стержень. </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30</a:t>
                      </a:r>
                      <a:endParaRPr lang="ru-RU" sz="1600" dirty="0">
                        <a:latin typeface="Calibri"/>
                        <a:ea typeface="Calibri"/>
                        <a:cs typeface="Times New Roman"/>
                      </a:endParaRPr>
                    </a:p>
                  </a:txBody>
                  <a:tcPr marL="36298" marR="3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28545"/>
            <a:ext cx="36615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71725" algn="l"/>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План действия.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60648"/>
          <a:ext cx="8820470" cy="6321672"/>
        </p:xfrm>
        <a:graphic>
          <a:graphicData uri="http://schemas.openxmlformats.org/drawingml/2006/table">
            <a:tbl>
              <a:tblPr/>
              <a:tblGrid>
                <a:gridCol w="522932"/>
                <a:gridCol w="1427072"/>
                <a:gridCol w="4390345"/>
                <a:gridCol w="2480121"/>
              </a:tblGrid>
              <a:tr h="1504240">
                <a:tc>
                  <a:txBody>
                    <a:bodyPr/>
                    <a:lstStyle/>
                    <a:p>
                      <a:pPr>
                        <a:lnSpc>
                          <a:spcPct val="115000"/>
                        </a:lnSpc>
                        <a:spcAft>
                          <a:spcPts val="0"/>
                        </a:spcAft>
                        <a:tabLst>
                          <a:tab pos="2371725" algn="l"/>
                        </a:tabLst>
                      </a:pPr>
                      <a:r>
                        <a:rPr lang="ru-RU" sz="1600" b="1" dirty="0">
                          <a:latin typeface="Times New Roman"/>
                          <a:ea typeface="Calibri"/>
                          <a:cs typeface="Times New Roman"/>
                        </a:rPr>
                        <a:t>2</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Малое кольцо</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Нанизывая колец одинакового размера с маленьким отверстием.</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Продолжать учить детей действиям с предметами: снимать и надевать на стержень пирамидки кольца.</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err="1">
                          <a:latin typeface="Times New Roman"/>
                          <a:ea typeface="Calibri"/>
                          <a:cs typeface="Times New Roman"/>
                        </a:rPr>
                        <a:t>Л.А.Венгер</a:t>
                      </a:r>
                      <a:r>
                        <a:rPr lang="ru-RU" sz="1600" dirty="0">
                          <a:latin typeface="Times New Roman"/>
                          <a:ea typeface="Calibri"/>
                          <a:cs typeface="Times New Roman"/>
                        </a:rPr>
                        <a:t>, Э.Г Пилюгина. Воспитание сенсорной культуры ребенка. </a:t>
                      </a:r>
                      <a:r>
                        <a:rPr lang="ru-RU" sz="1600" dirty="0" err="1">
                          <a:latin typeface="Times New Roman"/>
                          <a:ea typeface="Calibri"/>
                          <a:cs typeface="Times New Roman"/>
                        </a:rPr>
                        <a:t>Стр</a:t>
                      </a:r>
                      <a:r>
                        <a:rPr lang="ru-RU" sz="1600" dirty="0">
                          <a:latin typeface="Times New Roman"/>
                          <a:ea typeface="Calibri"/>
                          <a:cs typeface="Times New Roman"/>
                        </a:rPr>
                        <a:t> 34</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952">
                <a:tc>
                  <a:txBody>
                    <a:bodyPr/>
                    <a:lstStyle/>
                    <a:p>
                      <a:pPr>
                        <a:lnSpc>
                          <a:spcPct val="115000"/>
                        </a:lnSpc>
                        <a:spcAft>
                          <a:spcPts val="0"/>
                        </a:spcAft>
                        <a:tabLst>
                          <a:tab pos="2371725" algn="l"/>
                        </a:tabLst>
                      </a:pP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Предметы разной  формы</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Проталкивание предметов разной формы в соответствующие отверстия.</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учить детей обращать внимание на форму предметов, учитывать это свойство при выполнении элементарных действий с игрушками.</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34</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240">
                <a:tc>
                  <a:txBody>
                    <a:bodyPr/>
                    <a:lstStyle/>
                    <a:p>
                      <a:pPr>
                        <a:lnSpc>
                          <a:spcPct val="115000"/>
                        </a:lnSpc>
                        <a:spcAft>
                          <a:spcPts val="0"/>
                        </a:spcAft>
                        <a:tabLst>
                          <a:tab pos="2371725" algn="l"/>
                        </a:tabLst>
                      </a:pPr>
                      <a:r>
                        <a:rPr lang="ru-RU" sz="1600" b="1">
                          <a:latin typeface="Times New Roman"/>
                          <a:ea typeface="Calibri"/>
                          <a:cs typeface="Times New Roman"/>
                        </a:rPr>
                        <a:t>3</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Конус </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a:latin typeface="Times New Roman"/>
                          <a:ea typeface="Calibri"/>
                          <a:cs typeface="Times New Roman"/>
                        </a:rPr>
                        <a:t>Нанизывание  колец на конус.</a:t>
                      </a:r>
                      <a:endParaRPr lang="ru-RU" sz="1600">
                        <a:latin typeface="Calibri"/>
                        <a:ea typeface="Calibri"/>
                        <a:cs typeface="Times New Roman"/>
                      </a:endParaRPr>
                    </a:p>
                    <a:p>
                      <a:pPr>
                        <a:lnSpc>
                          <a:spcPct val="115000"/>
                        </a:lnSpc>
                        <a:spcAft>
                          <a:spcPts val="0"/>
                        </a:spcAft>
                        <a:tabLst>
                          <a:tab pos="2371725" algn="l"/>
                        </a:tabLst>
                      </a:pPr>
                      <a:r>
                        <a:rPr lang="ru-RU" sz="1600">
                          <a:latin typeface="Times New Roman"/>
                          <a:ea typeface="Calibri"/>
                          <a:cs typeface="Times New Roman"/>
                        </a:rPr>
                        <a:t>Цель: учить детей выполнять действие с предметами, обогащать их сенсорный опыт, развивать координацию движений рук под зрительным и осязательным контролем.</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37</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240">
                <a:tc>
                  <a:txBody>
                    <a:bodyPr/>
                    <a:lstStyle/>
                    <a:p>
                      <a:pPr>
                        <a:lnSpc>
                          <a:spcPct val="115000"/>
                        </a:lnSpc>
                        <a:spcAft>
                          <a:spcPts val="0"/>
                        </a:spcAft>
                        <a:tabLst>
                          <a:tab pos="2371725" algn="l"/>
                        </a:tabLst>
                      </a:pPr>
                      <a:r>
                        <a:rPr lang="ru-RU" sz="1600" b="1">
                          <a:latin typeface="Times New Roman"/>
                          <a:ea typeface="Calibri"/>
                          <a:cs typeface="Times New Roman"/>
                        </a:rPr>
                        <a:t>4</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Бусы </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Упражнение «подари мишке бусы».</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Умение различать цвета, находить цвет по образцу, стимулирование зрительной поисковой деятельности для усвоения обобщающего понятия «цвет» развитие мелкой моторики.</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А.И. </a:t>
                      </a:r>
                      <a:r>
                        <a:rPr lang="ru-RU" sz="1600" dirty="0" err="1">
                          <a:latin typeface="Times New Roman"/>
                          <a:ea typeface="Calibri"/>
                          <a:cs typeface="Times New Roman"/>
                        </a:rPr>
                        <a:t>Титарь</a:t>
                      </a:r>
                      <a:r>
                        <a:rPr lang="ru-RU" sz="1600" dirty="0">
                          <a:latin typeface="Times New Roman"/>
                          <a:ea typeface="Calibri"/>
                          <a:cs typeface="Times New Roman"/>
                        </a:rPr>
                        <a:t>  Игровые развивающие занятия в сенсорной комнате. </a:t>
                      </a:r>
                      <a:r>
                        <a:rPr lang="ru-RU" sz="1600" dirty="0" err="1">
                          <a:latin typeface="Times New Roman"/>
                          <a:ea typeface="Calibri"/>
                          <a:cs typeface="Times New Roman"/>
                        </a:rPr>
                        <a:t>Стр</a:t>
                      </a:r>
                      <a:r>
                        <a:rPr lang="ru-RU" sz="1600" dirty="0">
                          <a:latin typeface="Times New Roman"/>
                          <a:ea typeface="Calibri"/>
                          <a:cs typeface="Times New Roman"/>
                        </a:rPr>
                        <a:t> 36</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fontScale="90000"/>
          </a:bodyPr>
          <a:lstStyle/>
          <a:p>
            <a:r>
              <a:rPr lang="ru-RU" dirty="0" smtClean="0"/>
              <a:t>                       Актуальность</a:t>
            </a:r>
            <a:br>
              <a:rPr lang="ru-RU" dirty="0" smtClean="0"/>
            </a:br>
            <a:endParaRPr lang="ru-RU" dirty="0"/>
          </a:p>
        </p:txBody>
      </p:sp>
      <p:sp>
        <p:nvSpPr>
          <p:cNvPr id="3" name="Содержимое 2"/>
          <p:cNvSpPr>
            <a:spLocks noGrp="1"/>
          </p:cNvSpPr>
          <p:nvPr>
            <p:ph sz="quarter" idx="1"/>
          </p:nvPr>
        </p:nvSpPr>
        <p:spPr>
          <a:xfrm>
            <a:off x="457200" y="1052736"/>
            <a:ext cx="8229600" cy="5521800"/>
          </a:xfrm>
        </p:spPr>
        <p:txBody>
          <a:bodyPr>
            <a:normAutofit lnSpcReduction="10000"/>
          </a:bodyPr>
          <a:lstStyle/>
          <a:p>
            <a:r>
              <a:rPr lang="ru-RU" dirty="0" smtClean="0"/>
              <a:t>Сенсорное развитие ребенка – это развитие его восприятия и формирование о представление, о внешних свойствах предметов. Именно этот возраст наиболее благоприятен для совершенствования деятельности органов чувств, накопление преставлений об окружающем мире. Сенсорное развитие составляет фундамент  общего умственного развития ребенка, так как полноценно восприятие необходимо для успешного развития ребенка. С восприятие предметов и начинается познание. Овладения знаниями и умениями во всех этих областях требует постоянного внимания  к внешним свойствам предметов, и их учета пользования.</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496" y="1"/>
          <a:ext cx="8856981" cy="3715512"/>
        </p:xfrm>
        <a:graphic>
          <a:graphicData uri="http://schemas.openxmlformats.org/drawingml/2006/table">
            <a:tbl>
              <a:tblPr/>
              <a:tblGrid>
                <a:gridCol w="559443"/>
                <a:gridCol w="1427072"/>
                <a:gridCol w="4390345"/>
                <a:gridCol w="2480121"/>
              </a:tblGrid>
              <a:tr h="250537">
                <a:tc>
                  <a:txBody>
                    <a:bodyPr/>
                    <a:lstStyle/>
                    <a:p>
                      <a:pPr>
                        <a:lnSpc>
                          <a:spcPct val="115000"/>
                        </a:lnSpc>
                        <a:spcAft>
                          <a:spcPts val="0"/>
                        </a:spcAft>
                        <a:tabLst>
                          <a:tab pos="2371725" algn="l"/>
                        </a:tabLst>
                      </a:pPr>
                      <a:endParaRPr lang="ru-RU" sz="12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200">
                        <a:latin typeface="Times New Roman"/>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714375" algn="l"/>
                        </a:tabLst>
                      </a:pPr>
                      <a:r>
                        <a:rPr lang="ru-RU" sz="1200" b="1" dirty="0">
                          <a:latin typeface="Times New Roman"/>
                          <a:ea typeface="Calibri"/>
                          <a:cs typeface="Times New Roman"/>
                        </a:rPr>
                        <a:t>	</a:t>
                      </a:r>
                      <a:r>
                        <a:rPr lang="ru-RU" sz="2000" b="1" dirty="0" smtClean="0">
                          <a:latin typeface="Times New Roman"/>
                          <a:ea typeface="Calibri"/>
                          <a:cs typeface="Times New Roman"/>
                        </a:rPr>
                        <a:t>Ноябрь</a:t>
                      </a:r>
                      <a:endParaRPr lang="ru-RU" sz="20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2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207">
                <a:tc>
                  <a:txBody>
                    <a:bodyPr/>
                    <a:lstStyle/>
                    <a:p>
                      <a:pPr>
                        <a:lnSpc>
                          <a:spcPct val="115000"/>
                        </a:lnSpc>
                        <a:spcAft>
                          <a:spcPts val="0"/>
                        </a:spcAft>
                        <a:tabLst>
                          <a:tab pos="2371725" algn="l"/>
                        </a:tabLst>
                      </a:pPr>
                      <a:r>
                        <a:rPr lang="ru-RU" sz="1600" b="1" dirty="0">
                          <a:latin typeface="Times New Roman"/>
                          <a:ea typeface="Calibri"/>
                          <a:cs typeface="Times New Roman"/>
                        </a:rPr>
                        <a:t>1</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Матрешка </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Складывание двухместной матрешки.</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учить выполнять простейшие действия с предметами, различающимися по величине; ориентироваться при этом на слова: «открой», «закрой», «большая», «маленькая», «такая», «не такая».</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err="1">
                          <a:latin typeface="Times New Roman"/>
                          <a:ea typeface="Calibri"/>
                          <a:cs typeface="Times New Roman"/>
                        </a:rPr>
                        <a:t>Л.А.Венгер</a:t>
                      </a:r>
                      <a:r>
                        <a:rPr lang="ru-RU" sz="1600" dirty="0">
                          <a:latin typeface="Times New Roman"/>
                          <a:ea typeface="Calibri"/>
                          <a:cs typeface="Times New Roman"/>
                        </a:rPr>
                        <a:t>, Э.Г Пилюгина. Воспитание сенсорной культуры ребенка. </a:t>
                      </a:r>
                      <a:r>
                        <a:rPr lang="ru-RU" sz="1600" dirty="0" err="1">
                          <a:latin typeface="Times New Roman"/>
                          <a:ea typeface="Calibri"/>
                          <a:cs typeface="Times New Roman"/>
                        </a:rPr>
                        <a:t>Стр</a:t>
                      </a:r>
                      <a:r>
                        <a:rPr lang="ru-RU" sz="1600" dirty="0">
                          <a:latin typeface="Times New Roman"/>
                          <a:ea typeface="Calibri"/>
                          <a:cs typeface="Times New Roman"/>
                        </a:rPr>
                        <a:t> 48</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207">
                <a:tc>
                  <a:txBody>
                    <a:bodyPr/>
                    <a:lstStyle/>
                    <a:p>
                      <a:pPr>
                        <a:lnSpc>
                          <a:spcPct val="115000"/>
                        </a:lnSpc>
                        <a:spcAft>
                          <a:spcPts val="0"/>
                        </a:spcAft>
                        <a:tabLst>
                          <a:tab pos="2371725" algn="l"/>
                        </a:tabLst>
                      </a:pPr>
                      <a:r>
                        <a:rPr lang="ru-RU" sz="1600" b="1">
                          <a:latin typeface="Times New Roman"/>
                          <a:ea typeface="Calibri"/>
                          <a:cs typeface="Times New Roman"/>
                        </a:rPr>
                        <a:t>2</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Матрешка продолжение</a:t>
                      </a:r>
                      <a:endParaRPr lang="ru-RU" sz="160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Складывание трехместной матрешке.</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Цель: учить выполнять простейшие действия с предметами, различающимися по величине; ориентироваться при этом на слова: «открой», «закрой», «большая», «маленькая», «такая», «не такая».</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42</a:t>
                      </a:r>
                      <a:endParaRPr lang="ru-RU" sz="1600" dirty="0">
                        <a:latin typeface="Calibri"/>
                        <a:ea typeface="Calibri"/>
                        <a:cs typeface="Times New Roman"/>
                      </a:endParaRPr>
                    </a:p>
                  </a:txBody>
                  <a:tcPr marL="24541" marR="24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2" y="3699382"/>
          <a:ext cx="8892478" cy="3140968"/>
        </p:xfrm>
        <a:graphic>
          <a:graphicData uri="http://schemas.openxmlformats.org/drawingml/2006/table">
            <a:tbl>
              <a:tblPr/>
              <a:tblGrid>
                <a:gridCol w="627147"/>
                <a:gridCol w="1421533"/>
                <a:gridCol w="4373304"/>
                <a:gridCol w="2470494"/>
              </a:tblGrid>
              <a:tr h="1692481">
                <a:tc>
                  <a:txBody>
                    <a:bodyPr/>
                    <a:lstStyle/>
                    <a:p>
                      <a:pPr>
                        <a:lnSpc>
                          <a:spcPct val="115000"/>
                        </a:lnSpc>
                        <a:spcAft>
                          <a:spcPts val="0"/>
                        </a:spcAft>
                        <a:tabLst>
                          <a:tab pos="2371725" algn="l"/>
                        </a:tabLst>
                      </a:pPr>
                      <a:r>
                        <a:rPr lang="ru-RU" sz="1800" b="1">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a:latin typeface="Times New Roman"/>
                          <a:ea typeface="Calibri"/>
                          <a:cs typeface="Times New Roman"/>
                        </a:rPr>
                        <a:t>Круги</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b="1" dirty="0">
                          <a:latin typeface="Times New Roman"/>
                          <a:ea typeface="Calibri"/>
                          <a:cs typeface="Times New Roman"/>
                        </a:rPr>
                        <a:t>Размещение круглых вкладышей разной величины в соответствующих отверстиях.</a:t>
                      </a:r>
                      <a:endParaRPr lang="ru-RU" sz="1100" dirty="0">
                        <a:latin typeface="Calibri"/>
                        <a:ea typeface="Calibri"/>
                        <a:cs typeface="Times New Roman"/>
                      </a:endParaRPr>
                    </a:p>
                    <a:p>
                      <a:pPr>
                        <a:lnSpc>
                          <a:spcPct val="115000"/>
                        </a:lnSpc>
                        <a:spcAft>
                          <a:spcPts val="0"/>
                        </a:spcAft>
                        <a:tabLst>
                          <a:tab pos="2371725" algn="l"/>
                        </a:tabLst>
                      </a:pPr>
                      <a:r>
                        <a:rPr lang="ru-RU" sz="1400" dirty="0">
                          <a:latin typeface="Times New Roman"/>
                          <a:ea typeface="Calibri"/>
                          <a:cs typeface="Times New Roman"/>
                        </a:rPr>
                        <a:t>Цель: закреплять умение детей сравнивать по величине, осуществляя из двух величин одинаковой формы.</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a:latin typeface="Times New Roman"/>
                          <a:ea typeface="Calibri"/>
                          <a:cs typeface="Times New Roman"/>
                        </a:rPr>
                        <a:t>Л.А.Венгер, Э.Г Пилюгина. Воспитание сенсорной культуры ребенка. Стр 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87">
                <a:tc>
                  <a:txBody>
                    <a:bodyPr/>
                    <a:lstStyle/>
                    <a:p>
                      <a:pPr>
                        <a:lnSpc>
                          <a:spcPct val="115000"/>
                        </a:lnSpc>
                        <a:spcAft>
                          <a:spcPts val="0"/>
                        </a:spcAft>
                        <a:tabLst>
                          <a:tab pos="2371725" algn="l"/>
                        </a:tabLst>
                      </a:pPr>
                      <a:r>
                        <a:rPr lang="ru-RU" sz="1800" b="1">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a:latin typeface="Times New Roman"/>
                          <a:ea typeface="Calibri"/>
                          <a:cs typeface="Times New Roman"/>
                        </a:rPr>
                        <a:t>Нарисуй фигуру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b="1" dirty="0">
                          <a:latin typeface="Times New Roman"/>
                          <a:ea typeface="Calibri"/>
                          <a:cs typeface="Times New Roman"/>
                        </a:rPr>
                        <a:t>Упражнение «нарисуй фигуру».</a:t>
                      </a:r>
                      <a:endParaRPr lang="ru-RU" sz="1100" dirty="0">
                        <a:latin typeface="Calibri"/>
                        <a:ea typeface="Calibri"/>
                        <a:cs typeface="Times New Roman"/>
                      </a:endParaRPr>
                    </a:p>
                    <a:p>
                      <a:pPr>
                        <a:lnSpc>
                          <a:spcPct val="115000"/>
                        </a:lnSpc>
                        <a:spcAft>
                          <a:spcPts val="0"/>
                        </a:spcAft>
                        <a:tabLst>
                          <a:tab pos="2371725" algn="l"/>
                        </a:tabLst>
                      </a:pPr>
                      <a:r>
                        <a:rPr lang="ru-RU" sz="1400" dirty="0">
                          <a:latin typeface="Times New Roman"/>
                          <a:ea typeface="Calibri"/>
                          <a:cs typeface="Times New Roman"/>
                        </a:rPr>
                        <a:t>Цель: активизация зрительного, тактильного восприятия; закрепление  цвета, формы, величины; развитие мелкой моторики.</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400" dirty="0">
                          <a:latin typeface="Times New Roman"/>
                          <a:ea typeface="Calibri"/>
                          <a:cs typeface="Times New Roman"/>
                        </a:rPr>
                        <a:t>А.И. </a:t>
                      </a:r>
                      <a:r>
                        <a:rPr lang="ru-RU" sz="1400" dirty="0" err="1">
                          <a:latin typeface="Times New Roman"/>
                          <a:ea typeface="Calibri"/>
                          <a:cs typeface="Times New Roman"/>
                        </a:rPr>
                        <a:t>Титарь</a:t>
                      </a:r>
                      <a:r>
                        <a:rPr lang="ru-RU" sz="1400" dirty="0">
                          <a:latin typeface="Times New Roman"/>
                          <a:ea typeface="Calibri"/>
                          <a:cs typeface="Times New Roman"/>
                        </a:rPr>
                        <a:t>  Игровые развивающие занятия в сенсорной комнате.</a:t>
                      </a:r>
                      <a:endParaRPr lang="ru-RU" sz="1100" dirty="0">
                        <a:latin typeface="Calibri"/>
                        <a:ea typeface="Calibri"/>
                        <a:cs typeface="Times New Roman"/>
                      </a:endParaRPr>
                    </a:p>
                    <a:p>
                      <a:pPr>
                        <a:lnSpc>
                          <a:spcPct val="115000"/>
                        </a:lnSpc>
                        <a:spcAft>
                          <a:spcPts val="0"/>
                        </a:spcAft>
                        <a:tabLst>
                          <a:tab pos="2371725" algn="l"/>
                        </a:tabLst>
                      </a:pPr>
                      <a:r>
                        <a:rPr lang="ru-RU" sz="1400" dirty="0" err="1">
                          <a:latin typeface="Times New Roman"/>
                          <a:ea typeface="Calibri"/>
                          <a:cs typeface="Times New Roman"/>
                        </a:rPr>
                        <a:t>Стр</a:t>
                      </a:r>
                      <a:r>
                        <a:rPr lang="ru-RU" sz="1400" dirty="0">
                          <a:latin typeface="Times New Roman"/>
                          <a:ea typeface="Calibri"/>
                          <a:cs typeface="Times New Roman"/>
                        </a:rPr>
                        <a:t> 35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0"/>
          <a:ext cx="9144001" cy="6872385"/>
        </p:xfrm>
        <a:graphic>
          <a:graphicData uri="http://schemas.openxmlformats.org/drawingml/2006/table">
            <a:tbl>
              <a:tblPr/>
              <a:tblGrid>
                <a:gridCol w="644886"/>
                <a:gridCol w="1461740"/>
                <a:gridCol w="4497002"/>
                <a:gridCol w="2540373"/>
              </a:tblGrid>
              <a:tr h="301083">
                <a:tc>
                  <a:txBody>
                    <a:bodyPr/>
                    <a:lstStyle/>
                    <a:p>
                      <a:pPr>
                        <a:lnSpc>
                          <a:spcPct val="115000"/>
                        </a:lnSpc>
                        <a:spcAft>
                          <a:spcPts val="0"/>
                        </a:spcAft>
                        <a:tabLst>
                          <a:tab pos="2371725" algn="l"/>
                        </a:tabLst>
                      </a:pP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800" b="1" dirty="0">
                          <a:latin typeface="Times New Roman"/>
                          <a:ea typeface="Calibri"/>
                          <a:cs typeface="Times New Roman"/>
                        </a:rPr>
                        <a:t>               </a:t>
                      </a:r>
                      <a:r>
                        <a:rPr lang="ru-RU" sz="1800" b="1" dirty="0" smtClean="0">
                          <a:latin typeface="Times New Roman"/>
                          <a:ea typeface="Calibri"/>
                          <a:cs typeface="Times New Roman"/>
                        </a:rPr>
                        <a:t>Декабрь</a:t>
                      </a:r>
                      <a:endParaRPr lang="ru-RU" sz="18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053">
                <a:tc>
                  <a:txBody>
                    <a:bodyPr/>
                    <a:lstStyle/>
                    <a:p>
                      <a:pPr>
                        <a:lnSpc>
                          <a:spcPct val="115000"/>
                        </a:lnSpc>
                        <a:spcAft>
                          <a:spcPts val="0"/>
                        </a:spcAft>
                        <a:tabLst>
                          <a:tab pos="2371725" algn="l"/>
                        </a:tabLst>
                      </a:pPr>
                      <a:r>
                        <a:rPr lang="ru-RU" sz="1600" b="1" dirty="0">
                          <a:latin typeface="Times New Roman"/>
                          <a:ea typeface="Calibri"/>
                          <a:cs typeface="Times New Roman"/>
                        </a:rPr>
                        <a:t>1</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Треугольники</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Размещение больших и маленьких вкладышей разной формы в соответствующих гнездах.</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продолжать закреплять умение группировать по величине однородные предметы.</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err="1">
                          <a:latin typeface="Times New Roman"/>
                          <a:ea typeface="Calibri"/>
                          <a:cs typeface="Times New Roman"/>
                        </a:rPr>
                        <a:t>Л.А.Венгер</a:t>
                      </a:r>
                      <a:r>
                        <a:rPr lang="ru-RU" sz="1600" dirty="0">
                          <a:latin typeface="Times New Roman"/>
                          <a:ea typeface="Calibri"/>
                          <a:cs typeface="Times New Roman"/>
                        </a:rPr>
                        <a:t>, Э.Г Пилюгина. Воспитание сенсорной культуры ребенка. </a:t>
                      </a:r>
                      <a:r>
                        <a:rPr lang="ru-RU" sz="1600" dirty="0" err="1">
                          <a:latin typeface="Times New Roman"/>
                          <a:ea typeface="Calibri"/>
                          <a:cs typeface="Times New Roman"/>
                        </a:rPr>
                        <a:t>Стр</a:t>
                      </a:r>
                      <a:r>
                        <a:rPr lang="ru-RU" sz="1600" dirty="0">
                          <a:latin typeface="Times New Roman"/>
                          <a:ea typeface="Calibri"/>
                          <a:cs typeface="Times New Roman"/>
                        </a:rPr>
                        <a:t> 52</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580">
                <a:tc>
                  <a:txBody>
                    <a:bodyPr/>
                    <a:lstStyle/>
                    <a:p>
                      <a:pPr>
                        <a:lnSpc>
                          <a:spcPct val="115000"/>
                        </a:lnSpc>
                        <a:spcAft>
                          <a:spcPts val="0"/>
                        </a:spcAft>
                        <a:tabLst>
                          <a:tab pos="2371725" algn="l"/>
                        </a:tabLst>
                      </a:pPr>
                      <a:r>
                        <a:rPr lang="ru-RU" sz="1600" b="1">
                          <a:latin typeface="Times New Roman"/>
                          <a:ea typeface="Calibri"/>
                          <a:cs typeface="Times New Roman"/>
                        </a:rPr>
                        <a:t>2</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Большие и маленькие круги</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Раскладывание однородных предметов разной величины на две группы.</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обучать детей фиксировать внимание на величине предметов, формировать у них пользоваться простейшими предметами нахождение тождества и различных однородных объектов по величине.</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44</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3405">
                <a:tc>
                  <a:txBody>
                    <a:bodyPr/>
                    <a:lstStyle/>
                    <a:p>
                      <a:pPr>
                        <a:lnSpc>
                          <a:spcPct val="115000"/>
                        </a:lnSpc>
                        <a:spcAft>
                          <a:spcPts val="0"/>
                        </a:spcAft>
                        <a:tabLst>
                          <a:tab pos="2371725" algn="l"/>
                        </a:tabLst>
                      </a:pPr>
                      <a:r>
                        <a:rPr lang="ru-RU" sz="1600" b="1">
                          <a:latin typeface="Times New Roman"/>
                          <a:ea typeface="Calibri"/>
                          <a:cs typeface="Times New Roman"/>
                        </a:rPr>
                        <a:t>3</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продолжение</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Цель: продолжать учить детей группировать однородные предметы по величине, фиксировать внимание на их размере, формировать простейшие приемы установление их тождества и различия. Обучать вниманию такой, не такой, разные, большой, маленькие.</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Э.Г. Пилюгина. Занятия по сенсорному воспитанию. </a:t>
                      </a:r>
                      <a:r>
                        <a:rPr lang="ru-RU" sz="1600" dirty="0" err="1">
                          <a:latin typeface="Times New Roman"/>
                          <a:ea typeface="Calibri"/>
                          <a:cs typeface="Times New Roman"/>
                        </a:rPr>
                        <a:t>Стр</a:t>
                      </a:r>
                      <a:r>
                        <a:rPr lang="ru-RU" sz="1600" dirty="0">
                          <a:latin typeface="Times New Roman"/>
                          <a:ea typeface="Calibri"/>
                          <a:cs typeface="Times New Roman"/>
                        </a:rPr>
                        <a:t> 46</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879">
                <a:tc>
                  <a:txBody>
                    <a:bodyPr/>
                    <a:lstStyle/>
                    <a:p>
                      <a:pPr>
                        <a:lnSpc>
                          <a:spcPct val="115000"/>
                        </a:lnSpc>
                        <a:spcAft>
                          <a:spcPts val="0"/>
                        </a:spcAft>
                        <a:tabLst>
                          <a:tab pos="2371725" algn="l"/>
                        </a:tabLst>
                      </a:pPr>
                      <a:r>
                        <a:rPr lang="ru-RU" sz="1600" b="1">
                          <a:latin typeface="Times New Roman"/>
                          <a:ea typeface="Calibri"/>
                          <a:cs typeface="Times New Roman"/>
                        </a:rPr>
                        <a:t>4</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a:latin typeface="Times New Roman"/>
                          <a:ea typeface="Calibri"/>
                          <a:cs typeface="Times New Roman"/>
                        </a:rPr>
                        <a:t>Тактильная емкость</a:t>
                      </a:r>
                      <a:endParaRPr lang="ru-RU" sz="160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b="1" dirty="0">
                          <a:latin typeface="Times New Roman"/>
                          <a:ea typeface="Calibri"/>
                          <a:cs typeface="Times New Roman"/>
                        </a:rPr>
                        <a:t>Упражнение «знакомство».</a:t>
                      </a:r>
                      <a:endParaRPr lang="ru-RU" sz="1600" dirty="0">
                        <a:latin typeface="Calibri"/>
                        <a:ea typeface="Calibri"/>
                        <a:cs typeface="Times New Roman"/>
                      </a:endParaRPr>
                    </a:p>
                    <a:p>
                      <a:pPr>
                        <a:lnSpc>
                          <a:spcPct val="115000"/>
                        </a:lnSpc>
                        <a:spcAft>
                          <a:spcPts val="0"/>
                        </a:spcAft>
                        <a:tabLst>
                          <a:tab pos="2371725" algn="l"/>
                        </a:tabLst>
                      </a:pPr>
                      <a:r>
                        <a:rPr lang="ru-RU" sz="1600" dirty="0">
                          <a:latin typeface="Times New Roman"/>
                          <a:ea typeface="Calibri"/>
                          <a:cs typeface="Times New Roman"/>
                        </a:rPr>
                        <a:t>Цель: ознакомление с разнообразием.</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71725" algn="l"/>
                        </a:tabLst>
                      </a:pPr>
                      <a:r>
                        <a:rPr lang="ru-RU" sz="1600" dirty="0">
                          <a:latin typeface="Times New Roman"/>
                          <a:ea typeface="Calibri"/>
                          <a:cs typeface="Times New Roman"/>
                        </a:rPr>
                        <a:t>А.И. </a:t>
                      </a:r>
                      <a:r>
                        <a:rPr lang="ru-RU" sz="1600" dirty="0" err="1">
                          <a:latin typeface="Times New Roman"/>
                          <a:ea typeface="Calibri"/>
                          <a:cs typeface="Times New Roman"/>
                        </a:rPr>
                        <a:t>Титарь</a:t>
                      </a:r>
                      <a:r>
                        <a:rPr lang="ru-RU" sz="1600" dirty="0">
                          <a:latin typeface="Times New Roman"/>
                          <a:ea typeface="Calibri"/>
                          <a:cs typeface="Times New Roman"/>
                        </a:rPr>
                        <a:t>  Игровые развивающие занятия в сенсорной комнате. </a:t>
                      </a:r>
                      <a:r>
                        <a:rPr lang="ru-RU" sz="1600" dirty="0" err="1">
                          <a:latin typeface="Times New Roman"/>
                          <a:ea typeface="Calibri"/>
                          <a:cs typeface="Times New Roman"/>
                        </a:rPr>
                        <a:t>Стр</a:t>
                      </a:r>
                      <a:r>
                        <a:rPr lang="ru-RU" sz="1600" dirty="0">
                          <a:latin typeface="Times New Roman"/>
                          <a:ea typeface="Calibri"/>
                          <a:cs typeface="Times New Roman"/>
                        </a:rPr>
                        <a:t> 38</a:t>
                      </a:r>
                      <a:endParaRPr lang="ru-RU" sz="1600" dirty="0">
                        <a:latin typeface="Calibri"/>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2" y="260648"/>
          <a:ext cx="8640957" cy="6590006"/>
        </p:xfrm>
        <a:graphic>
          <a:graphicData uri="http://schemas.openxmlformats.org/drawingml/2006/table">
            <a:tbl>
              <a:tblPr/>
              <a:tblGrid>
                <a:gridCol w="609407"/>
                <a:gridCol w="1280209"/>
                <a:gridCol w="4735328"/>
                <a:gridCol w="2016013"/>
              </a:tblGrid>
              <a:tr h="220991">
                <a:tc>
                  <a:txBody>
                    <a:bodyPr/>
                    <a:lstStyle/>
                    <a:p>
                      <a:pPr>
                        <a:lnSpc>
                          <a:spcPct val="115000"/>
                        </a:lnSpc>
                        <a:spcAft>
                          <a:spcPts val="0"/>
                        </a:spcAft>
                      </a:pPr>
                      <a:endParaRPr lang="ru-RU" sz="8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8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dirty="0">
                          <a:latin typeface="Times New Roman"/>
                          <a:ea typeface="Calibri"/>
                          <a:cs typeface="Times New Roman"/>
                        </a:rPr>
                        <a:t>                                   </a:t>
                      </a:r>
                      <a:r>
                        <a:rPr lang="ru-RU" sz="1600" b="1" dirty="0">
                          <a:latin typeface="Times New Roman"/>
                          <a:ea typeface="Calibri"/>
                          <a:cs typeface="Times New Roman"/>
                        </a:rPr>
                        <a:t>Январь</a:t>
                      </a:r>
                      <a:r>
                        <a:rPr lang="ru-RU" sz="800" b="1" dirty="0">
                          <a:latin typeface="Times New Roman"/>
                          <a:ea typeface="Calibri"/>
                          <a:cs typeface="Times New Roman"/>
                        </a:rPr>
                        <a:t> </a:t>
                      </a:r>
                      <a:endParaRPr lang="ru-RU" sz="8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8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920">
                <a:tc>
                  <a:txBody>
                    <a:bodyPr/>
                    <a:lstStyle/>
                    <a:p>
                      <a:pPr>
                        <a:lnSpc>
                          <a:spcPct val="115000"/>
                        </a:lnSpc>
                        <a:spcAft>
                          <a:spcPts val="0"/>
                        </a:spcAft>
                      </a:pPr>
                      <a:r>
                        <a:rPr lang="ru-RU" sz="1400" dirty="0">
                          <a:latin typeface="Calibri"/>
                          <a:ea typeface="Calibri"/>
                          <a:cs typeface="Times New Roman"/>
                        </a:rPr>
                        <a:t>1</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Деление формы на две группы</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Раскладывание однородных предметов, резко различных по форме, на две группы</a:t>
                      </a:r>
                      <a:endParaRPr lang="ru-RU" sz="1400" dirty="0">
                        <a:latin typeface="Calibri"/>
                        <a:ea typeface="Calibri"/>
                        <a:cs typeface="Times New Roman"/>
                      </a:endParaRPr>
                    </a:p>
                    <a:p>
                      <a:pPr>
                        <a:lnSpc>
                          <a:spcPct val="115000"/>
                        </a:lnSpc>
                        <a:spcAft>
                          <a:spcPts val="0"/>
                        </a:spcAft>
                      </a:pPr>
                      <a:r>
                        <a:rPr lang="ru-RU" sz="1400" b="1" dirty="0">
                          <a:latin typeface="Times New Roman"/>
                          <a:ea typeface="Calibri"/>
                          <a:cs typeface="Times New Roman"/>
                        </a:rPr>
                        <a:t>Цель: </a:t>
                      </a:r>
                      <a:r>
                        <a:rPr lang="ru-RU" sz="1400" dirty="0">
                          <a:latin typeface="Times New Roman"/>
                          <a:ea typeface="Calibri"/>
                          <a:cs typeface="Times New Roman"/>
                        </a:rPr>
                        <a:t>Учить детей фиксировать внимание на форме предметов; формировать у них простейшие приемы установления тождества и различия однородных объектов, сопоставлять форму по наличному образцу, ориентироваться на слова</a:t>
                      </a:r>
                      <a:r>
                        <a:rPr lang="ru-RU" sz="1400" dirty="0">
                          <a:latin typeface="Calibri"/>
                          <a:ea typeface="Calibri"/>
                          <a:cs typeface="Times New Roman"/>
                        </a:rPr>
                        <a:t> </a:t>
                      </a:r>
                      <a:r>
                        <a:rPr lang="ru-RU" sz="1400" i="1" dirty="0">
                          <a:latin typeface="Calibri"/>
                          <a:ea typeface="Calibri"/>
                          <a:cs typeface="Times New Roman"/>
                        </a:rPr>
                        <a:t>форма такая не такая.</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Э.Г. Пилюгина </a:t>
                      </a:r>
                    </a:p>
                    <a:p>
                      <a:pPr>
                        <a:lnSpc>
                          <a:spcPct val="115000"/>
                        </a:lnSpc>
                        <a:spcAft>
                          <a:spcPts val="0"/>
                        </a:spcAft>
                      </a:pPr>
                      <a:r>
                        <a:rPr lang="ru-RU" sz="1400">
                          <a:latin typeface="Calibri"/>
                          <a:ea typeface="Calibri"/>
                          <a:cs typeface="Times New Roman"/>
                        </a:rPr>
                        <a:t>Занятие по сенсорному воспитанию</a:t>
                      </a:r>
                    </a:p>
                    <a:p>
                      <a:pPr>
                        <a:lnSpc>
                          <a:spcPct val="115000"/>
                        </a:lnSpc>
                        <a:spcAft>
                          <a:spcPts val="0"/>
                        </a:spcAft>
                      </a:pPr>
                      <a:r>
                        <a:rPr lang="ru-RU" sz="1400">
                          <a:latin typeface="Calibri"/>
                          <a:ea typeface="Calibri"/>
                          <a:cs typeface="Times New Roman"/>
                        </a:rPr>
                        <a:t>Стр. 47</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406">
                <a:tc>
                  <a:txBody>
                    <a:bodyPr/>
                    <a:lstStyle/>
                    <a:p>
                      <a:pPr>
                        <a:lnSpc>
                          <a:spcPct val="115000"/>
                        </a:lnSpc>
                        <a:spcAft>
                          <a:spcPts val="0"/>
                        </a:spcAft>
                      </a:pPr>
                      <a:r>
                        <a:rPr lang="ru-RU" sz="1400">
                          <a:latin typeface="Calibri"/>
                          <a:ea typeface="Calibri"/>
                          <a:cs typeface="Times New Roman"/>
                        </a:rPr>
                        <a:t>2</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Два цветовых фона</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Размещение грибков двух цветовых тонов в отверстиях столиков в соответствии с их цветом.</a:t>
                      </a:r>
                      <a:endParaRPr lang="ru-RU" sz="1400" dirty="0">
                        <a:latin typeface="Calibri"/>
                        <a:ea typeface="Calibri"/>
                        <a:cs typeface="Times New Roman"/>
                      </a:endParaRPr>
                    </a:p>
                    <a:p>
                      <a:pPr>
                        <a:lnSpc>
                          <a:spcPct val="115000"/>
                        </a:lnSpc>
                        <a:spcAft>
                          <a:spcPts val="0"/>
                        </a:spcAft>
                      </a:pPr>
                      <a:r>
                        <a:rPr lang="ru-RU" sz="1400" b="1" dirty="0">
                          <a:latin typeface="Times New Roman"/>
                          <a:ea typeface="Calibri"/>
                          <a:cs typeface="Times New Roman"/>
                        </a:rPr>
                        <a:t>Цель:</a:t>
                      </a:r>
                      <a:r>
                        <a:rPr lang="ru-RU" sz="1400" dirty="0">
                          <a:latin typeface="Calibri"/>
                          <a:ea typeface="Calibri"/>
                          <a:cs typeface="Times New Roman"/>
                        </a:rPr>
                        <a:t> Закреплять умение группировать однородные объекты по цвету, учить сопоставлять по цвету разнородные объекты.</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latin typeface="Times New Roman"/>
                          <a:ea typeface="Calibri"/>
                          <a:cs typeface="Times New Roman"/>
                        </a:rPr>
                        <a:t>Л.А.Венгер</a:t>
                      </a:r>
                      <a:r>
                        <a:rPr lang="ru-RU" sz="1400" dirty="0">
                          <a:latin typeface="Times New Roman"/>
                          <a:ea typeface="Calibri"/>
                          <a:cs typeface="Times New Roman"/>
                        </a:rPr>
                        <a:t>  Э.Г. Пилюгина воспитание сенсорной культуры ребенка. Стр. 59</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920">
                <a:tc>
                  <a:txBody>
                    <a:bodyPr/>
                    <a:lstStyle/>
                    <a:p>
                      <a:pPr>
                        <a:lnSpc>
                          <a:spcPct val="115000"/>
                        </a:lnSpc>
                        <a:spcAft>
                          <a:spcPts val="0"/>
                        </a:spcAft>
                      </a:pPr>
                      <a:r>
                        <a:rPr lang="ru-RU" sz="1400">
                          <a:latin typeface="Times New Roman"/>
                          <a:ea typeface="Calibri"/>
                          <a:cs typeface="Times New Roman"/>
                        </a:rPr>
                        <a:t>3</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Более близкая по форме</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Раскладывание однородных предметов более близкой формы на две группы</a:t>
                      </a:r>
                      <a:endParaRPr lang="ru-RU" sz="1400" dirty="0">
                        <a:latin typeface="Calibri"/>
                        <a:ea typeface="Calibri"/>
                        <a:cs typeface="Times New Roman"/>
                      </a:endParaRPr>
                    </a:p>
                    <a:p>
                      <a:pPr>
                        <a:lnSpc>
                          <a:spcPct val="115000"/>
                        </a:lnSpc>
                        <a:spcAft>
                          <a:spcPts val="0"/>
                        </a:spcAft>
                      </a:pPr>
                      <a:r>
                        <a:rPr lang="ru-RU" sz="1400" b="1" dirty="0">
                          <a:latin typeface="Times New Roman"/>
                          <a:ea typeface="Calibri"/>
                          <a:cs typeface="Times New Roman"/>
                        </a:rPr>
                        <a:t>Цель: </a:t>
                      </a:r>
                      <a:r>
                        <a:rPr lang="ru-RU" sz="1400" dirty="0">
                          <a:latin typeface="Times New Roman"/>
                          <a:ea typeface="Calibri"/>
                          <a:cs typeface="Times New Roman"/>
                        </a:rPr>
                        <a:t>Продолжать фиксировать внимание детей на форме предметов, учить их простейшим приемам установление тождества и различие однородных объектов, сопоставлять форму предметов с наличным образцом, ориентируясь на слова форма такая,  не такая, разные , одинаковые.</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Э.Г. Пилюгина </a:t>
                      </a:r>
                      <a:endParaRPr lang="ru-RU" sz="14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Занятия по сенсорному воспитанию</a:t>
                      </a:r>
                      <a:endParaRPr lang="ru-RU" sz="14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Стр.49</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930">
                <a:tc>
                  <a:txBody>
                    <a:bodyPr/>
                    <a:lstStyle/>
                    <a:p>
                      <a:pPr>
                        <a:lnSpc>
                          <a:spcPct val="115000"/>
                        </a:lnSpc>
                        <a:spcAft>
                          <a:spcPts val="0"/>
                        </a:spcAft>
                      </a:pPr>
                      <a:r>
                        <a:rPr lang="ru-RU" sz="1400">
                          <a:latin typeface="Times New Roman"/>
                          <a:ea typeface="Calibri"/>
                          <a:cs typeface="Times New Roman"/>
                        </a:rPr>
                        <a:t>4</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Цветная мозаика</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Выкладывание из цветной мозаики- «курочка и цыплята»</a:t>
                      </a:r>
                      <a:endParaRPr lang="ru-RU" sz="1400">
                        <a:latin typeface="Calibri"/>
                        <a:ea typeface="Calibri"/>
                        <a:cs typeface="Times New Roman"/>
                      </a:endParaRPr>
                    </a:p>
                    <a:p>
                      <a:pPr>
                        <a:lnSpc>
                          <a:spcPct val="115000"/>
                        </a:lnSpc>
                        <a:spcAft>
                          <a:spcPts val="0"/>
                        </a:spcAft>
                      </a:pPr>
                      <a:r>
                        <a:rPr lang="ru-RU" sz="1400" b="1">
                          <a:latin typeface="Times New Roman"/>
                          <a:ea typeface="Calibri"/>
                          <a:cs typeface="Times New Roman"/>
                        </a:rPr>
                        <a:t>Цель:</a:t>
                      </a:r>
                      <a:r>
                        <a:rPr lang="ru-RU" sz="1400">
                          <a:latin typeface="Times New Roman"/>
                          <a:ea typeface="Calibri"/>
                          <a:cs typeface="Times New Roman"/>
                        </a:rPr>
                        <a:t> фиксировать внимание детей на том , что цвет является признаком разнообразных предметов и может быть использован для их обозначения.</a:t>
                      </a:r>
                      <a:endParaRPr lang="ru-RU"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latin typeface="Times New Roman"/>
                          <a:ea typeface="Calibri"/>
                          <a:cs typeface="Times New Roman"/>
                        </a:rPr>
                        <a:t>Л.А.Венгер</a:t>
                      </a:r>
                      <a:r>
                        <a:rPr lang="ru-RU" sz="1400" dirty="0">
                          <a:latin typeface="Times New Roman"/>
                          <a:ea typeface="Calibri"/>
                          <a:cs typeface="Times New Roman"/>
                        </a:rPr>
                        <a:t>  Дидактические игры и упражнения по сенсорному воспитанию дошкольников </a:t>
                      </a:r>
                      <a:endParaRPr lang="ru-RU" sz="14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Стр. 20</a:t>
                      </a:r>
                      <a:endParaRPr lang="ru-RU"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188640"/>
          <a:ext cx="8712968" cy="6529682"/>
        </p:xfrm>
        <a:graphic>
          <a:graphicData uri="http://schemas.openxmlformats.org/drawingml/2006/table">
            <a:tbl>
              <a:tblPr/>
              <a:tblGrid>
                <a:gridCol w="614679"/>
                <a:gridCol w="1291283"/>
                <a:gridCol w="4644245"/>
                <a:gridCol w="2162761"/>
              </a:tblGrid>
              <a:tr h="231454">
                <a:tc>
                  <a:txBody>
                    <a:bodyPr/>
                    <a:lstStyle/>
                    <a:p>
                      <a:pPr>
                        <a:lnSpc>
                          <a:spcPct val="115000"/>
                        </a:lnSpc>
                        <a:spcAft>
                          <a:spcPts val="0"/>
                        </a:spcAft>
                      </a:pPr>
                      <a:endParaRPr lang="ru-RU" sz="900">
                        <a:latin typeface="Times New Roman"/>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Times New Roman"/>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                           </a:t>
                      </a:r>
                      <a:r>
                        <a:rPr lang="ru-RU" sz="1600" b="1" dirty="0">
                          <a:latin typeface="Times New Roman"/>
                          <a:ea typeface="Calibri"/>
                          <a:cs typeface="Times New Roman"/>
                        </a:rPr>
                        <a:t>Февраль </a:t>
                      </a:r>
                      <a:endParaRPr lang="ru-RU" sz="1600" dirty="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latin typeface="Times New Roman"/>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34">
                <a:tc>
                  <a:txBody>
                    <a:bodyPr/>
                    <a:lstStyle/>
                    <a:p>
                      <a:pPr>
                        <a:lnSpc>
                          <a:spcPct val="115000"/>
                        </a:lnSpc>
                        <a:spcAft>
                          <a:spcPts val="0"/>
                        </a:spcAft>
                      </a:pPr>
                      <a:r>
                        <a:rPr lang="ru-RU" sz="1400" dirty="0">
                          <a:latin typeface="Times New Roman" pitchFamily="18" charset="0"/>
                          <a:ea typeface="Calibri"/>
                          <a:cs typeface="Times New Roman" pitchFamily="18" charset="0"/>
                        </a:rPr>
                        <a:t>1</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pitchFamily="18" charset="0"/>
                          <a:ea typeface="Calibri"/>
                          <a:cs typeface="Times New Roman" pitchFamily="18" charset="0"/>
                        </a:rPr>
                        <a:t>Круг овал</a:t>
                      </a:r>
                      <a:endParaRPr lang="ru-RU" sz="1400" dirty="0">
                        <a:latin typeface="Times New Roman" pitchFamily="18" charset="0"/>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Размещение круглых и овальных вкладышей разной величины в отверстиях соответствующей формы.</a:t>
                      </a:r>
                    </a:p>
                    <a:p>
                      <a:pPr>
                        <a:lnSpc>
                          <a:spcPct val="115000"/>
                        </a:lnSpc>
                        <a:spcAft>
                          <a:spcPts val="0"/>
                        </a:spcAft>
                      </a:pPr>
                      <a:r>
                        <a:rPr lang="ru-RU" sz="1400" dirty="0">
                          <a:latin typeface="Times New Roman" pitchFamily="18" charset="0"/>
                          <a:ea typeface="Calibri"/>
                          <a:cs typeface="Times New Roman" pitchFamily="18" charset="0"/>
                        </a:rPr>
                        <a:t>Цель: закреплять умение детей группировать однородны е по величине предметы и соотносить разнородные предметы, осуществляя одновременный выбор из двух заданных величин одинаковой формы.</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pitchFamily="18" charset="0"/>
                          <a:ea typeface="Calibri"/>
                          <a:cs typeface="Times New Roman" pitchFamily="18" charset="0"/>
                        </a:rPr>
                        <a:t>Э.Г. Пилюгина </a:t>
                      </a:r>
                    </a:p>
                    <a:p>
                      <a:pPr>
                        <a:lnSpc>
                          <a:spcPct val="115000"/>
                        </a:lnSpc>
                        <a:spcAft>
                          <a:spcPts val="0"/>
                        </a:spcAft>
                      </a:pPr>
                      <a:r>
                        <a:rPr lang="ru-RU" sz="1400">
                          <a:latin typeface="Times New Roman" pitchFamily="18" charset="0"/>
                          <a:ea typeface="Calibri"/>
                          <a:cs typeface="Times New Roman" pitchFamily="18" charset="0"/>
                        </a:rPr>
                        <a:t>Занятие по сенсорному воспитанию</a:t>
                      </a:r>
                    </a:p>
                    <a:p>
                      <a:pPr>
                        <a:lnSpc>
                          <a:spcPct val="115000"/>
                        </a:lnSpc>
                        <a:spcAft>
                          <a:spcPts val="0"/>
                        </a:spcAft>
                      </a:pPr>
                      <a:r>
                        <a:rPr lang="ru-RU" sz="1400">
                          <a:latin typeface="Times New Roman" pitchFamily="18" charset="0"/>
                          <a:ea typeface="Calibri"/>
                          <a:cs typeface="Times New Roman" pitchFamily="18" charset="0"/>
                        </a:rPr>
                        <a:t>Стр.51</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726">
                <a:tc>
                  <a:txBody>
                    <a:bodyPr/>
                    <a:lstStyle/>
                    <a:p>
                      <a:pPr>
                        <a:lnSpc>
                          <a:spcPct val="115000"/>
                        </a:lnSpc>
                        <a:spcAft>
                          <a:spcPts val="0"/>
                        </a:spcAft>
                      </a:pPr>
                      <a:r>
                        <a:rPr lang="ru-RU" sz="1400">
                          <a:latin typeface="Times New Roman" pitchFamily="18" charset="0"/>
                          <a:ea typeface="Calibri"/>
                          <a:cs typeface="Times New Roman" pitchFamily="18" charset="0"/>
                        </a:rPr>
                        <a:t>2</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pitchFamily="18" charset="0"/>
                          <a:ea typeface="Calibri"/>
                          <a:cs typeface="Times New Roman" pitchFamily="18" charset="0"/>
                        </a:rPr>
                        <a:t>Два цвета</a:t>
                      </a:r>
                      <a:endParaRPr lang="ru-RU" sz="1400">
                        <a:latin typeface="Times New Roman" pitchFamily="18" charset="0"/>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pitchFamily="18" charset="0"/>
                          <a:ea typeface="Calibri"/>
                          <a:cs typeface="Times New Roman" pitchFamily="18" charset="0"/>
                        </a:rPr>
                        <a:t>Размещение грибков двух заданных цветов при выборе из четырех.</a:t>
                      </a:r>
                      <a:endParaRPr lang="ru-RU" sz="1400" dirty="0">
                        <a:latin typeface="Times New Roman" pitchFamily="18" charset="0"/>
                        <a:ea typeface="Calibri"/>
                        <a:cs typeface="Times New Roman" pitchFamily="18" charset="0"/>
                      </a:endParaRPr>
                    </a:p>
                    <a:p>
                      <a:pPr>
                        <a:lnSpc>
                          <a:spcPct val="115000"/>
                        </a:lnSpc>
                        <a:spcAft>
                          <a:spcPts val="0"/>
                        </a:spcAft>
                      </a:pPr>
                      <a:r>
                        <a:rPr lang="ru-RU" sz="1400" b="1" dirty="0">
                          <a:latin typeface="Times New Roman" pitchFamily="18" charset="0"/>
                          <a:ea typeface="Calibri"/>
                          <a:cs typeface="Times New Roman" pitchFamily="18" charset="0"/>
                        </a:rPr>
                        <a:t>Цель:</a:t>
                      </a:r>
                      <a:r>
                        <a:rPr lang="ru-RU" sz="1400" dirty="0">
                          <a:latin typeface="Times New Roman" pitchFamily="18" charset="0"/>
                          <a:ea typeface="Calibri"/>
                          <a:cs typeface="Times New Roman" pitchFamily="18" charset="0"/>
                        </a:rPr>
                        <a:t> Обучать детей выбирать объекты двух заданных цветов из четырех возможных, закреплять умение сопоставлять разнородные предметы по цвету.</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Л.А. </a:t>
                      </a:r>
                      <a:r>
                        <a:rPr lang="ru-RU" sz="1400" dirty="0" err="1">
                          <a:latin typeface="Times New Roman" pitchFamily="18" charset="0"/>
                          <a:ea typeface="Calibri"/>
                          <a:cs typeface="Times New Roman" pitchFamily="18" charset="0"/>
                        </a:rPr>
                        <a:t>Венгер</a:t>
                      </a:r>
                      <a:r>
                        <a:rPr lang="ru-RU" sz="1400" dirty="0">
                          <a:latin typeface="Times New Roman" pitchFamily="18" charset="0"/>
                          <a:ea typeface="Calibri"/>
                          <a:cs typeface="Times New Roman" pitchFamily="18" charset="0"/>
                        </a:rPr>
                        <a:t> Э.Г. Пилюгина </a:t>
                      </a:r>
                    </a:p>
                    <a:p>
                      <a:pPr>
                        <a:lnSpc>
                          <a:spcPct val="115000"/>
                        </a:lnSpc>
                        <a:spcAft>
                          <a:spcPts val="0"/>
                        </a:spcAft>
                      </a:pPr>
                      <a:r>
                        <a:rPr lang="ru-RU" sz="1400" dirty="0">
                          <a:latin typeface="Times New Roman" pitchFamily="18" charset="0"/>
                          <a:ea typeface="Calibri"/>
                          <a:cs typeface="Times New Roman" pitchFamily="18" charset="0"/>
                        </a:rPr>
                        <a:t>Воспитание сенсорной культуры ребенка.</a:t>
                      </a:r>
                    </a:p>
                    <a:p>
                      <a:pPr>
                        <a:lnSpc>
                          <a:spcPct val="115000"/>
                        </a:lnSpc>
                        <a:spcAft>
                          <a:spcPts val="0"/>
                        </a:spcAft>
                      </a:pPr>
                      <a:r>
                        <a:rPr lang="ru-RU" sz="1400" dirty="0">
                          <a:latin typeface="Times New Roman" pitchFamily="18" charset="0"/>
                          <a:ea typeface="Calibri"/>
                          <a:cs typeface="Times New Roman" pitchFamily="18" charset="0"/>
                        </a:rPr>
                        <a:t>Стр. 60</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726">
                <a:tc>
                  <a:txBody>
                    <a:bodyPr/>
                    <a:lstStyle/>
                    <a:p>
                      <a:pPr>
                        <a:lnSpc>
                          <a:spcPct val="115000"/>
                        </a:lnSpc>
                        <a:spcAft>
                          <a:spcPts val="0"/>
                        </a:spcAft>
                      </a:pPr>
                      <a:r>
                        <a:rPr lang="ru-RU" sz="1400">
                          <a:latin typeface="Times New Roman" pitchFamily="18" charset="0"/>
                          <a:ea typeface="Calibri"/>
                          <a:cs typeface="Times New Roman" pitchFamily="18" charset="0"/>
                        </a:rPr>
                        <a:t>3</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pitchFamily="18" charset="0"/>
                          <a:ea typeface="Calibri"/>
                          <a:cs typeface="Times New Roman" pitchFamily="18" charset="0"/>
                        </a:rPr>
                        <a:t>Большие маленькие формы</a:t>
                      </a:r>
                      <a:endParaRPr lang="ru-RU" sz="1400">
                        <a:latin typeface="Times New Roman" pitchFamily="18" charset="0"/>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pitchFamily="18" charset="0"/>
                          <a:ea typeface="Calibri"/>
                          <a:cs typeface="Times New Roman" pitchFamily="18" charset="0"/>
                        </a:rPr>
                        <a:t>Размещение больших и маленьких вкладышей разной формы в соответствующих формах.</a:t>
                      </a:r>
                      <a:endParaRPr lang="ru-RU" sz="1400" dirty="0">
                        <a:latin typeface="Times New Roman" pitchFamily="18" charset="0"/>
                        <a:ea typeface="Calibri"/>
                        <a:cs typeface="Times New Roman" pitchFamily="18" charset="0"/>
                      </a:endParaRPr>
                    </a:p>
                    <a:p>
                      <a:pPr>
                        <a:lnSpc>
                          <a:spcPct val="115000"/>
                        </a:lnSpc>
                        <a:spcAft>
                          <a:spcPts val="0"/>
                        </a:spcAft>
                      </a:pPr>
                      <a:r>
                        <a:rPr lang="ru-RU" sz="1400" b="1" dirty="0">
                          <a:latin typeface="Times New Roman" pitchFamily="18" charset="0"/>
                          <a:ea typeface="Calibri"/>
                          <a:cs typeface="Times New Roman" pitchFamily="18" charset="0"/>
                        </a:rPr>
                        <a:t>Цель:</a:t>
                      </a:r>
                      <a:r>
                        <a:rPr lang="ru-RU" sz="1400" dirty="0">
                          <a:latin typeface="Times New Roman" pitchFamily="18" charset="0"/>
                          <a:ea typeface="Calibri"/>
                          <a:cs typeface="Times New Roman" pitchFamily="18" charset="0"/>
                        </a:rPr>
                        <a:t> продолжать закреплять умение группировать по величине и соотносить разнородные предметы.</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Э.Г. Пилюгина </a:t>
                      </a:r>
                    </a:p>
                    <a:p>
                      <a:pPr>
                        <a:lnSpc>
                          <a:spcPct val="115000"/>
                        </a:lnSpc>
                        <a:spcAft>
                          <a:spcPts val="0"/>
                        </a:spcAft>
                      </a:pPr>
                      <a:r>
                        <a:rPr lang="ru-RU" sz="1400" dirty="0">
                          <a:latin typeface="Times New Roman" pitchFamily="18" charset="0"/>
                          <a:ea typeface="Calibri"/>
                          <a:cs typeface="Times New Roman" pitchFamily="18" charset="0"/>
                        </a:rPr>
                        <a:t>Занятия по сенсорному воспитанию</a:t>
                      </a:r>
                    </a:p>
                    <a:p>
                      <a:pPr>
                        <a:lnSpc>
                          <a:spcPct val="115000"/>
                        </a:lnSpc>
                        <a:spcAft>
                          <a:spcPts val="0"/>
                        </a:spcAft>
                      </a:pPr>
                      <a:r>
                        <a:rPr lang="ru-RU" sz="1400" dirty="0">
                          <a:latin typeface="Times New Roman" pitchFamily="18" charset="0"/>
                          <a:ea typeface="Calibri"/>
                          <a:cs typeface="Times New Roman" pitchFamily="18" charset="0"/>
                        </a:rPr>
                        <a:t>Стр. 54</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180">
                <a:tc>
                  <a:txBody>
                    <a:bodyPr/>
                    <a:lstStyle/>
                    <a:p>
                      <a:pPr>
                        <a:lnSpc>
                          <a:spcPct val="115000"/>
                        </a:lnSpc>
                        <a:spcAft>
                          <a:spcPts val="0"/>
                        </a:spcAft>
                      </a:pPr>
                      <a:r>
                        <a:rPr lang="ru-RU" sz="1400">
                          <a:latin typeface="Times New Roman" pitchFamily="18" charset="0"/>
                          <a:ea typeface="Calibri"/>
                          <a:cs typeface="Times New Roman" pitchFamily="18" charset="0"/>
                        </a:rPr>
                        <a:t>4</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pitchFamily="18" charset="0"/>
                          <a:ea typeface="Calibri"/>
                          <a:cs typeface="Times New Roman" pitchFamily="18" charset="0"/>
                        </a:rPr>
                        <a:t>мозаика</a:t>
                      </a:r>
                      <a:endParaRPr lang="ru-RU" sz="1400">
                        <a:latin typeface="Times New Roman" pitchFamily="18" charset="0"/>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pitchFamily="18" charset="0"/>
                          <a:ea typeface="Calibri"/>
                          <a:cs typeface="Times New Roman" pitchFamily="18" charset="0"/>
                        </a:rPr>
                        <a:t>Выкладывание из мозаики –«домики и флажки»</a:t>
                      </a:r>
                      <a:endParaRPr lang="ru-RU" sz="1400">
                        <a:latin typeface="Times New Roman" pitchFamily="18" charset="0"/>
                        <a:ea typeface="Calibri"/>
                        <a:cs typeface="Times New Roman" pitchFamily="18" charset="0"/>
                      </a:endParaRPr>
                    </a:p>
                    <a:p>
                      <a:pPr>
                        <a:lnSpc>
                          <a:spcPct val="115000"/>
                        </a:lnSpc>
                        <a:spcAft>
                          <a:spcPts val="0"/>
                        </a:spcAft>
                      </a:pPr>
                      <a:r>
                        <a:rPr lang="ru-RU" sz="1400" b="1">
                          <a:latin typeface="Times New Roman" pitchFamily="18" charset="0"/>
                          <a:ea typeface="Calibri"/>
                          <a:cs typeface="Times New Roman" pitchFamily="18" charset="0"/>
                        </a:rPr>
                        <a:t>Цель:</a:t>
                      </a:r>
                      <a:r>
                        <a:rPr lang="ru-RU" sz="1400">
                          <a:latin typeface="Times New Roman" pitchFamily="18" charset="0"/>
                          <a:ea typeface="Calibri"/>
                          <a:cs typeface="Times New Roman" pitchFamily="18" charset="0"/>
                        </a:rPr>
                        <a:t> продолжать воспитывать внимание к цветовым свойствам предметов, показывая, что цвет является признаком разнообразных предметов и может быть использован для их обозначения.</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Л.А. </a:t>
                      </a:r>
                      <a:r>
                        <a:rPr lang="ru-RU" sz="1400" dirty="0" err="1">
                          <a:latin typeface="Times New Roman" pitchFamily="18" charset="0"/>
                          <a:ea typeface="Calibri"/>
                          <a:cs typeface="Times New Roman" pitchFamily="18" charset="0"/>
                        </a:rPr>
                        <a:t>Венгер</a:t>
                      </a:r>
                      <a:endParaRPr lang="ru-RU" sz="1400" dirty="0">
                        <a:latin typeface="Times New Roman" pitchFamily="18" charset="0"/>
                        <a:ea typeface="Calibri"/>
                        <a:cs typeface="Times New Roman" pitchFamily="18" charset="0"/>
                      </a:endParaRPr>
                    </a:p>
                    <a:p>
                      <a:pPr>
                        <a:lnSpc>
                          <a:spcPct val="115000"/>
                        </a:lnSpc>
                        <a:spcAft>
                          <a:spcPts val="0"/>
                        </a:spcAft>
                      </a:pPr>
                      <a:r>
                        <a:rPr lang="ru-RU" sz="1400" dirty="0">
                          <a:latin typeface="Times New Roman" pitchFamily="18" charset="0"/>
                          <a:ea typeface="Calibri"/>
                          <a:cs typeface="Times New Roman" pitchFamily="18" charset="0"/>
                        </a:rPr>
                        <a:t>Дидактические игры и упражнения по сенсорному воспитанию дошкольников</a:t>
                      </a:r>
                    </a:p>
                    <a:p>
                      <a:pPr>
                        <a:lnSpc>
                          <a:spcPct val="115000"/>
                        </a:lnSpc>
                        <a:spcAft>
                          <a:spcPts val="0"/>
                        </a:spcAft>
                      </a:pPr>
                      <a:r>
                        <a:rPr lang="ru-RU" sz="1400" dirty="0">
                          <a:latin typeface="Times New Roman" pitchFamily="18" charset="0"/>
                          <a:ea typeface="Calibri"/>
                          <a:cs typeface="Times New Roman" pitchFamily="18" charset="0"/>
                        </a:rPr>
                        <a:t>Стр. 21</a:t>
                      </a: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1" y="188640"/>
          <a:ext cx="8712966" cy="6480720"/>
        </p:xfrm>
        <a:graphic>
          <a:graphicData uri="http://schemas.openxmlformats.org/drawingml/2006/table">
            <a:tbl>
              <a:tblPr/>
              <a:tblGrid>
                <a:gridCol w="614101"/>
                <a:gridCol w="1290068"/>
                <a:gridCol w="5163914"/>
                <a:gridCol w="1644883"/>
              </a:tblGrid>
              <a:tr h="270030">
                <a:tc>
                  <a:txBody>
                    <a:bodyPr/>
                    <a:lstStyle/>
                    <a:p>
                      <a:pPr>
                        <a:lnSpc>
                          <a:spcPct val="115000"/>
                        </a:lnSpc>
                        <a:spcAft>
                          <a:spcPts val="0"/>
                        </a:spcAft>
                      </a:pPr>
                      <a:endParaRPr lang="ru-RU" sz="1400" dirty="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                              Март </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0150">
                <a:tc>
                  <a:txBody>
                    <a:bodyPr/>
                    <a:lstStyle/>
                    <a:p>
                      <a:pPr>
                        <a:lnSpc>
                          <a:spcPct val="115000"/>
                        </a:lnSpc>
                        <a:spcAft>
                          <a:spcPts val="0"/>
                        </a:spcAft>
                      </a:pPr>
                      <a:r>
                        <a:rPr lang="ru-RU" sz="1400">
                          <a:latin typeface="Times New Roman"/>
                          <a:ea typeface="Calibri"/>
                          <a:cs typeface="Times New Roman"/>
                        </a:rPr>
                        <a:t>1</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Резко различные по форме</a:t>
                      </a:r>
                      <a:endParaRPr lang="ru-RU" sz="14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Размещение резко различных по форме вкладышей в соответствиях соответствующей формы</a:t>
                      </a:r>
                      <a:endParaRPr lang="ru-RU" sz="1400" dirty="0">
                        <a:latin typeface="Calibri"/>
                        <a:ea typeface="Calibri"/>
                        <a:cs typeface="Times New Roman"/>
                      </a:endParaRPr>
                    </a:p>
                    <a:p>
                      <a:pPr>
                        <a:lnSpc>
                          <a:spcPct val="115000"/>
                        </a:lnSpc>
                        <a:spcAft>
                          <a:spcPts val="0"/>
                        </a:spcAft>
                      </a:pPr>
                      <a:r>
                        <a:rPr lang="ru-RU" sz="1400" b="1" dirty="0">
                          <a:latin typeface="Times New Roman"/>
                          <a:ea typeface="Calibri"/>
                          <a:cs typeface="Times New Roman"/>
                        </a:rPr>
                        <a:t>Цель:</a:t>
                      </a:r>
                      <a:r>
                        <a:rPr lang="ru-RU" sz="1400" dirty="0">
                          <a:latin typeface="Times New Roman"/>
                          <a:ea typeface="Calibri"/>
                          <a:cs typeface="Times New Roman"/>
                        </a:rPr>
                        <a:t> закреплять умение детей группировать однородные предметы по форме, соотносить разнородные по форме объекты.</a:t>
                      </a:r>
                      <a:endParaRPr lang="ru-RU" sz="14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Э.Г Пилюгина </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Занятия по сенсорному воспитанию</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Стр. 56</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0150">
                <a:tc>
                  <a:txBody>
                    <a:bodyPr/>
                    <a:lstStyle/>
                    <a:p>
                      <a:pPr>
                        <a:lnSpc>
                          <a:spcPct val="115000"/>
                        </a:lnSpc>
                        <a:spcAft>
                          <a:spcPts val="0"/>
                        </a:spcAft>
                      </a:pPr>
                      <a:r>
                        <a:rPr lang="ru-RU" sz="1400">
                          <a:latin typeface="Times New Roman"/>
                          <a:ea typeface="Calibri"/>
                          <a:cs typeface="Times New Roman"/>
                        </a:rPr>
                        <a:t>2</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Закрепление </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Закрепление пройденного материала, повторение.</a:t>
                      </a:r>
                      <a:endParaRPr lang="ru-RU" sz="14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Э.Г Пилюгина </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Занятия по сенсорному воспитанию</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Стр. 56</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0150">
                <a:tc>
                  <a:txBody>
                    <a:bodyPr/>
                    <a:lstStyle/>
                    <a:p>
                      <a:pPr>
                        <a:lnSpc>
                          <a:spcPct val="115000"/>
                        </a:lnSpc>
                        <a:spcAft>
                          <a:spcPts val="0"/>
                        </a:spcAft>
                      </a:pPr>
                      <a:r>
                        <a:rPr lang="ru-RU" sz="1400">
                          <a:latin typeface="Times New Roman"/>
                          <a:ea typeface="Calibri"/>
                          <a:cs typeface="Times New Roman"/>
                        </a:rPr>
                        <a:t>3</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Более близкие по форме</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Размещение более близких по форме вкладышей в отверстиях соответствующей форы</a:t>
                      </a:r>
                      <a:endParaRPr lang="ru-RU" sz="1400" dirty="0">
                        <a:latin typeface="Calibri"/>
                        <a:ea typeface="Calibri"/>
                        <a:cs typeface="Times New Roman"/>
                      </a:endParaRPr>
                    </a:p>
                    <a:p>
                      <a:pPr>
                        <a:lnSpc>
                          <a:spcPct val="115000"/>
                        </a:lnSpc>
                        <a:spcAft>
                          <a:spcPts val="0"/>
                        </a:spcAft>
                      </a:pPr>
                      <a:r>
                        <a:rPr lang="ru-RU" sz="1400" b="1" dirty="0">
                          <a:latin typeface="Times New Roman"/>
                          <a:ea typeface="Calibri"/>
                          <a:cs typeface="Times New Roman"/>
                        </a:rPr>
                        <a:t>Цель:</a:t>
                      </a:r>
                      <a:r>
                        <a:rPr lang="ru-RU" sz="1400" dirty="0">
                          <a:latin typeface="Times New Roman"/>
                          <a:ea typeface="Calibri"/>
                          <a:cs typeface="Times New Roman"/>
                        </a:rPr>
                        <a:t> Закреплять умение группировать однородные по форме объекты и соотносить разнородные предметы.</a:t>
                      </a:r>
                      <a:endParaRPr lang="ru-RU" sz="14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Э.Г. Пилюгина</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Занятия по сенсорному воспитанию</a:t>
                      </a:r>
                      <a:endParaRPr lang="ru-RU" sz="1400">
                        <a:latin typeface="Calibri"/>
                        <a:ea typeface="Calibri"/>
                        <a:cs typeface="Times New Roman"/>
                      </a:endParaRPr>
                    </a:p>
                    <a:p>
                      <a:pPr>
                        <a:lnSpc>
                          <a:spcPct val="115000"/>
                        </a:lnSpc>
                        <a:spcAft>
                          <a:spcPts val="0"/>
                        </a:spcAft>
                      </a:pPr>
                      <a:r>
                        <a:rPr lang="ru-RU" sz="1400">
                          <a:latin typeface="Times New Roman"/>
                          <a:ea typeface="Calibri"/>
                          <a:cs typeface="Times New Roman"/>
                        </a:rPr>
                        <a:t>Стр. 58</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0">
                <a:tc>
                  <a:txBody>
                    <a:bodyPr/>
                    <a:lstStyle/>
                    <a:p>
                      <a:pPr>
                        <a:lnSpc>
                          <a:spcPct val="115000"/>
                        </a:lnSpc>
                        <a:spcAft>
                          <a:spcPts val="0"/>
                        </a:spcAft>
                      </a:pPr>
                      <a:r>
                        <a:rPr lang="ru-RU" sz="1400">
                          <a:latin typeface="Times New Roman"/>
                          <a:ea typeface="Calibri"/>
                          <a:cs typeface="Times New Roman"/>
                        </a:rPr>
                        <a:t>4</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рисование</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Times New Roman"/>
                          <a:ea typeface="Calibri"/>
                          <a:cs typeface="Times New Roman"/>
                        </a:rPr>
                        <a:t>Рисование красками – «огоньки ночью»</a:t>
                      </a:r>
                      <a:endParaRPr lang="ru-RU" sz="1400">
                        <a:latin typeface="Calibri"/>
                        <a:ea typeface="Calibri"/>
                        <a:cs typeface="Times New Roman"/>
                      </a:endParaRPr>
                    </a:p>
                    <a:p>
                      <a:pPr>
                        <a:lnSpc>
                          <a:spcPct val="115000"/>
                        </a:lnSpc>
                        <a:spcAft>
                          <a:spcPts val="0"/>
                        </a:spcAft>
                      </a:pPr>
                      <a:r>
                        <a:rPr lang="ru-RU" sz="1400" b="1">
                          <a:latin typeface="Times New Roman"/>
                          <a:ea typeface="Calibri"/>
                          <a:cs typeface="Times New Roman"/>
                        </a:rPr>
                        <a:t>Цель:</a:t>
                      </a:r>
                      <a:r>
                        <a:rPr lang="ru-RU" sz="1400">
                          <a:latin typeface="Times New Roman"/>
                          <a:ea typeface="Calibri"/>
                          <a:cs typeface="Times New Roman"/>
                        </a:rPr>
                        <a:t> способствовать дальнейшему формированию у детей отношения к цвету как к важнейшему свойству предметов, подводить их к самостоятельному выбору цвета(из четырех предложенных).</a:t>
                      </a:r>
                      <a:endParaRPr lang="ru-RU" sz="14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Л.А. </a:t>
                      </a:r>
                      <a:r>
                        <a:rPr lang="ru-RU" sz="1400" dirty="0" err="1">
                          <a:latin typeface="Times New Roman"/>
                          <a:ea typeface="Calibri"/>
                          <a:cs typeface="Times New Roman"/>
                        </a:rPr>
                        <a:t>Венгера</a:t>
                      </a:r>
                      <a:r>
                        <a:rPr lang="ru-RU" sz="1400" dirty="0">
                          <a:latin typeface="Times New Roman"/>
                          <a:ea typeface="Calibri"/>
                          <a:cs typeface="Times New Roman"/>
                        </a:rPr>
                        <a:t> </a:t>
                      </a:r>
                      <a:endParaRPr lang="ru-RU" sz="14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Дидактические игры и упражнения  по сенсорному воспитанию дошкольников</a:t>
                      </a:r>
                      <a:endParaRPr lang="ru-RU" sz="14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Стр. 21</a:t>
                      </a:r>
                      <a:endParaRPr lang="ru-RU" sz="14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0"/>
          <a:ext cx="8712967" cy="6839842"/>
        </p:xfrm>
        <a:graphic>
          <a:graphicData uri="http://schemas.openxmlformats.org/drawingml/2006/table">
            <a:tbl>
              <a:tblPr/>
              <a:tblGrid>
                <a:gridCol w="614486"/>
                <a:gridCol w="1290877"/>
                <a:gridCol w="4774791"/>
                <a:gridCol w="2032813"/>
              </a:tblGrid>
              <a:tr h="277692">
                <a:tc>
                  <a:txBody>
                    <a:bodyPr/>
                    <a:lstStyle/>
                    <a:p>
                      <a:pPr>
                        <a:lnSpc>
                          <a:spcPct val="115000"/>
                        </a:lnSpc>
                        <a:spcAft>
                          <a:spcPts val="0"/>
                        </a:spcAft>
                      </a:pPr>
                      <a:endParaRPr lang="ru-RU" sz="1600" dirty="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                           Апрель </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Times New Roman"/>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950">
                <a:tc>
                  <a:txBody>
                    <a:bodyPr/>
                    <a:lstStyle/>
                    <a:p>
                      <a:pPr>
                        <a:lnSpc>
                          <a:spcPct val="115000"/>
                        </a:lnSpc>
                        <a:spcAft>
                          <a:spcPts val="0"/>
                        </a:spcAft>
                      </a:pPr>
                      <a:r>
                        <a:rPr lang="ru-RU" sz="1600">
                          <a:latin typeface="Times New Roman"/>
                          <a:ea typeface="Calibri"/>
                          <a:cs typeface="Times New Roman"/>
                        </a:rPr>
                        <a:t>1</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latin typeface="Times New Roman"/>
                          <a:ea typeface="Calibri"/>
                          <a:cs typeface="Times New Roman"/>
                        </a:rPr>
                        <a:t>Различные по цвету</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latin typeface="Times New Roman"/>
                          <a:ea typeface="Calibri"/>
                          <a:cs typeface="Times New Roman"/>
                        </a:rPr>
                        <a:t>Раскладывание однородных предметов, резко различных по цвету, на две группы.</a:t>
                      </a:r>
                      <a:endParaRPr lang="ru-RU" sz="1600" dirty="0">
                        <a:latin typeface="Calibri"/>
                        <a:ea typeface="Calibri"/>
                        <a:cs typeface="Times New Roman"/>
                      </a:endParaRPr>
                    </a:p>
                    <a:p>
                      <a:pPr>
                        <a:lnSpc>
                          <a:spcPct val="115000"/>
                        </a:lnSpc>
                        <a:spcAft>
                          <a:spcPts val="0"/>
                        </a:spcAft>
                      </a:pPr>
                      <a:r>
                        <a:rPr lang="ru-RU" sz="1600" b="1" dirty="0">
                          <a:latin typeface="Times New Roman"/>
                          <a:ea typeface="Calibri"/>
                          <a:cs typeface="Times New Roman"/>
                        </a:rPr>
                        <a:t>Цель:</a:t>
                      </a:r>
                      <a:r>
                        <a:rPr lang="ru-RU" sz="1600" dirty="0">
                          <a:latin typeface="Times New Roman"/>
                          <a:ea typeface="Calibri"/>
                          <a:cs typeface="Times New Roman"/>
                        </a:rPr>
                        <a:t> Учить детей фиксировать внимание на цветовых свойствах игрушек, формировать у них простейшие приемы установления тождества и различия цвета однородных предметов</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Э.Г. Пилюгина</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Занятия по сенсорному воспитанию</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Стр. 60</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577">
                <a:tc>
                  <a:txBody>
                    <a:bodyPr/>
                    <a:lstStyle/>
                    <a:p>
                      <a:pP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Закрепление </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Закреплять материал по данной теме Резко различные по цвету. </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Э.Г. Пилюгина</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Занятия по сенсорному воспитанию</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Стр. 60</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577">
                <a:tc>
                  <a:txBody>
                    <a:bodyPr/>
                    <a:lstStyle/>
                    <a:p>
                      <a:pP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Близкие по цвету</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Раскладывание однородных предметов более близких цветовых тонов на две группы.</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Цель: продолжать формировать у детей простейших приемов установления тождества и различия цвета однородных предметов.</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Э.Г. Пилюгина</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Занятия по сенсорному воспитанию</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Стр.62</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322">
                <a:tc>
                  <a:txBody>
                    <a:bodyPr/>
                    <a:lstStyle/>
                    <a:p>
                      <a:pP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рисование</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Рисование красками – «листочки деревьев»</a:t>
                      </a:r>
                      <a:endParaRPr lang="ru-RU" sz="1600">
                        <a:latin typeface="Calibri"/>
                        <a:ea typeface="Calibri"/>
                        <a:cs typeface="Times New Roman"/>
                      </a:endParaRPr>
                    </a:p>
                    <a:p>
                      <a:pPr>
                        <a:lnSpc>
                          <a:spcPct val="115000"/>
                        </a:lnSpc>
                        <a:spcAft>
                          <a:spcPts val="0"/>
                        </a:spcAft>
                      </a:pPr>
                      <a:r>
                        <a:rPr lang="ru-RU" sz="1600">
                          <a:latin typeface="Times New Roman"/>
                          <a:ea typeface="Calibri"/>
                          <a:cs typeface="Times New Roman"/>
                        </a:rPr>
                        <a:t>Цель: продолжат обучать детей самостоятельно выбирать цвет (из четырех предложенных)</a:t>
                      </a:r>
                      <a:endParaRPr lang="ru-RU" sz="16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latin typeface="Times New Roman"/>
                          <a:ea typeface="Calibri"/>
                          <a:cs typeface="Times New Roman"/>
                        </a:rPr>
                        <a:t>Л.А.Венгер</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Дидактические игры и упражнения по сенсорному воспитанию дошкольников</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Стр.22</a:t>
                      </a:r>
                      <a:endParaRPr lang="ru-RU" sz="1600"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60648"/>
          <a:ext cx="9143999" cy="2736304"/>
        </p:xfrm>
        <a:graphic>
          <a:graphicData uri="http://schemas.openxmlformats.org/drawingml/2006/table">
            <a:tbl>
              <a:tblPr/>
              <a:tblGrid>
                <a:gridCol w="644886"/>
                <a:gridCol w="1354737"/>
                <a:gridCol w="5010999"/>
                <a:gridCol w="2133377"/>
              </a:tblGrid>
              <a:tr h="304034">
                <a:tc>
                  <a:txBody>
                    <a:bodyPr/>
                    <a:lstStyle/>
                    <a:p>
                      <a:pPr>
                        <a:lnSpc>
                          <a:spcPct val="115000"/>
                        </a:lnSpc>
                        <a:spcAft>
                          <a:spcPts val="0"/>
                        </a:spcAft>
                      </a:pPr>
                      <a:endParaRPr lang="ru-RU"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                            Май </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67">
                <a:tc>
                  <a:txBody>
                    <a:bodyPr/>
                    <a:lstStyle/>
                    <a:p>
                      <a:pPr>
                        <a:lnSpc>
                          <a:spcPct val="115000"/>
                        </a:lnSpc>
                        <a:spcAft>
                          <a:spcPts val="0"/>
                        </a:spcAft>
                      </a:pPr>
                      <a:r>
                        <a:rPr lang="ru-RU" sz="1600">
                          <a:latin typeface="Times New Roman"/>
                          <a:ea typeface="Calibri"/>
                          <a:cs typeface="Times New Roman"/>
                        </a:rPr>
                        <a:t>1</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повторение</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Повторение всего материала по выбору воспитанников. Закрепление  материала.</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4203">
                <a:tc>
                  <a:txBody>
                    <a:bodyPr/>
                    <a:lstStyle/>
                    <a:p>
                      <a:pPr>
                        <a:lnSpc>
                          <a:spcPct val="115000"/>
                        </a:lnSpc>
                        <a:spcAft>
                          <a:spcPts val="0"/>
                        </a:spcAft>
                      </a:pPr>
                      <a:r>
                        <a:rPr lang="ru-RU" sz="1600" dirty="0">
                          <a:latin typeface="Times New Roman"/>
                          <a:ea typeface="Calibri"/>
                          <a:cs typeface="Times New Roman"/>
                        </a:rPr>
                        <a:t>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рисование</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Рисование красками- «апельсин»</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Цель: Подводить детей к самостоятельному выбору цвета для передачи специфики хорошо знакомого предмета.</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Times New Roman"/>
                          <a:ea typeface="Calibri"/>
                          <a:cs typeface="Times New Roman"/>
                        </a:rPr>
                        <a:t>Л.А </a:t>
                      </a:r>
                      <a:r>
                        <a:rPr lang="ru-RU" sz="1600" dirty="0" err="1">
                          <a:latin typeface="Times New Roman"/>
                          <a:ea typeface="Calibri"/>
                          <a:cs typeface="Times New Roman"/>
                        </a:rPr>
                        <a:t>Венгер</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Дидактические игры и упражнения по сенсорному воспитанию</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Стр.22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ocuments\Desktop\IMG_20160415_091655.jpg"/>
          <p:cNvPicPr>
            <a:picLocks noChangeAspect="1" noChangeArrowheads="1"/>
          </p:cNvPicPr>
          <p:nvPr/>
        </p:nvPicPr>
        <p:blipFill>
          <a:blip r:embed="rId2" cstate="print"/>
          <a:srcRect/>
          <a:stretch>
            <a:fillRect/>
          </a:stretch>
        </p:blipFill>
        <p:spPr bwMode="auto">
          <a:xfrm>
            <a:off x="179512" y="332656"/>
            <a:ext cx="6272696" cy="3528392"/>
          </a:xfrm>
          <a:prstGeom prst="rect">
            <a:avLst/>
          </a:prstGeom>
          <a:noFill/>
          <a:effectLst>
            <a:outerShdw blurRad="63500" sx="102000" sy="102000" algn="ctr" rotWithShape="0">
              <a:prstClr val="black">
                <a:alpha val="40000"/>
              </a:prstClr>
            </a:outerShdw>
          </a:effectLst>
        </p:spPr>
      </p:pic>
      <p:pic>
        <p:nvPicPr>
          <p:cNvPr id="39938" name="Picture 2" descr="D:\Documents\Desktop\IMG_20160415_091842.jpg"/>
          <p:cNvPicPr>
            <a:picLocks noChangeAspect="1" noChangeArrowheads="1"/>
          </p:cNvPicPr>
          <p:nvPr/>
        </p:nvPicPr>
        <p:blipFill>
          <a:blip r:embed="rId3" cstate="print"/>
          <a:srcRect/>
          <a:stretch>
            <a:fillRect/>
          </a:stretch>
        </p:blipFill>
        <p:spPr bwMode="auto">
          <a:xfrm>
            <a:off x="6551712" y="332656"/>
            <a:ext cx="2592288" cy="4608512"/>
          </a:xfrm>
          <a:prstGeom prst="rect">
            <a:avLst/>
          </a:prstGeom>
          <a:noFill/>
          <a:effectLst>
            <a:glow rad="228600">
              <a:schemeClr val="accent5">
                <a:satMod val="175000"/>
                <a:alpha val="40000"/>
              </a:schemeClr>
            </a:glow>
          </a:effectLst>
        </p:spPr>
      </p:pic>
      <p:sp>
        <p:nvSpPr>
          <p:cNvPr id="4" name="Прямоугольник 3"/>
          <p:cNvSpPr/>
          <p:nvPr/>
        </p:nvSpPr>
        <p:spPr>
          <a:xfrm>
            <a:off x="179513" y="4149080"/>
            <a:ext cx="6336703"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знакомство с цветом</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ocuments\Desktop\IMG_20160420_162842.jpg"/>
          <p:cNvPicPr>
            <a:picLocks noChangeAspect="1" noChangeArrowheads="1"/>
          </p:cNvPicPr>
          <p:nvPr/>
        </p:nvPicPr>
        <p:blipFill>
          <a:blip r:embed="rId2" cstate="print"/>
          <a:srcRect/>
          <a:stretch>
            <a:fillRect/>
          </a:stretch>
        </p:blipFill>
        <p:spPr bwMode="auto">
          <a:xfrm>
            <a:off x="395536" y="332656"/>
            <a:ext cx="3361873" cy="5976664"/>
          </a:xfrm>
          <a:prstGeom prst="rect">
            <a:avLst/>
          </a:prstGeom>
          <a:noFill/>
          <a:effectLst>
            <a:softEdge rad="63500"/>
          </a:effectLst>
        </p:spPr>
      </p:pic>
      <p:pic>
        <p:nvPicPr>
          <p:cNvPr id="41987" name="Picture 3" descr="D:\Documents\Desktop\IMG_20160418_155811.jpg"/>
          <p:cNvPicPr>
            <a:picLocks noChangeAspect="1" noChangeArrowheads="1"/>
          </p:cNvPicPr>
          <p:nvPr/>
        </p:nvPicPr>
        <p:blipFill>
          <a:blip r:embed="rId3" cstate="print"/>
          <a:srcRect/>
          <a:stretch>
            <a:fillRect/>
          </a:stretch>
        </p:blipFill>
        <p:spPr bwMode="auto">
          <a:xfrm>
            <a:off x="3779912" y="3429000"/>
            <a:ext cx="5120569" cy="2880320"/>
          </a:xfrm>
          <a:prstGeom prst="rect">
            <a:avLst/>
          </a:prstGeom>
          <a:noFill/>
          <a:effectLst>
            <a:softEdge rad="63500"/>
          </a:effectLst>
        </p:spPr>
      </p:pic>
      <p:sp>
        <p:nvSpPr>
          <p:cNvPr id="4" name="Прямоугольник 3"/>
          <p:cNvSpPr/>
          <p:nvPr/>
        </p:nvSpPr>
        <p:spPr>
          <a:xfrm>
            <a:off x="4067944" y="548680"/>
            <a:ext cx="4824536" cy="1446550"/>
          </a:xfrm>
          <a:prstGeom prst="rect">
            <a:avLst/>
          </a:prstGeom>
        </p:spPr>
        <p:txBody>
          <a:bodyPr wrap="square">
            <a:spAutoFit/>
          </a:bodyPr>
          <a:lstStyle/>
          <a:p>
            <a:pPr algn="ct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знакомство с цветом, формой</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Documents\Desktop\IMG_20160415_092152.jpg"/>
          <p:cNvPicPr>
            <a:picLocks noChangeAspect="1" noChangeArrowheads="1"/>
          </p:cNvPicPr>
          <p:nvPr/>
        </p:nvPicPr>
        <p:blipFill>
          <a:blip r:embed="rId2" cstate="print"/>
          <a:srcRect/>
          <a:stretch>
            <a:fillRect/>
          </a:stretch>
        </p:blipFill>
        <p:spPr bwMode="auto">
          <a:xfrm>
            <a:off x="323528" y="188640"/>
            <a:ext cx="2227748" cy="3960440"/>
          </a:xfrm>
          <a:prstGeom prst="rect">
            <a:avLst/>
          </a:prstGeom>
          <a:noFill/>
          <a:effectLst>
            <a:softEdge rad="63500"/>
          </a:effectLst>
        </p:spPr>
      </p:pic>
      <p:pic>
        <p:nvPicPr>
          <p:cNvPr id="40963" name="Picture 3" descr="D:\Documents\Desktop\IMG_20160415_092155.jpg"/>
          <p:cNvPicPr>
            <a:picLocks noChangeAspect="1" noChangeArrowheads="1"/>
          </p:cNvPicPr>
          <p:nvPr/>
        </p:nvPicPr>
        <p:blipFill>
          <a:blip r:embed="rId3" cstate="print"/>
          <a:srcRect/>
          <a:stretch>
            <a:fillRect/>
          </a:stretch>
        </p:blipFill>
        <p:spPr bwMode="auto">
          <a:xfrm>
            <a:off x="6588224" y="2564904"/>
            <a:ext cx="2317758" cy="41204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964" name="Picture 4" descr="D:\Documents\Desktop\IMG_20160418_160034.jpg"/>
          <p:cNvPicPr>
            <a:picLocks noChangeAspect="1" noChangeArrowheads="1"/>
          </p:cNvPicPr>
          <p:nvPr/>
        </p:nvPicPr>
        <p:blipFill>
          <a:blip r:embed="rId4" cstate="print"/>
          <a:srcRect/>
          <a:stretch>
            <a:fillRect/>
          </a:stretch>
        </p:blipFill>
        <p:spPr bwMode="auto">
          <a:xfrm>
            <a:off x="2699792" y="260648"/>
            <a:ext cx="4282897" cy="2409130"/>
          </a:xfrm>
          <a:prstGeom prst="rect">
            <a:avLst/>
          </a:prstGeom>
          <a:noFill/>
          <a:effectLst>
            <a:outerShdw blurRad="50800" dist="38100" dir="10800000" algn="r" rotWithShape="0">
              <a:prstClr val="black">
                <a:alpha val="40000"/>
              </a:prstClr>
            </a:outerShdw>
          </a:effectLst>
        </p:spPr>
      </p:pic>
      <p:sp>
        <p:nvSpPr>
          <p:cNvPr id="5" name="Прямоугольник 4"/>
          <p:cNvSpPr/>
          <p:nvPr/>
        </p:nvSpPr>
        <p:spPr>
          <a:xfrm>
            <a:off x="755576" y="4149080"/>
            <a:ext cx="5904656" cy="1754326"/>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Знакомство с формой</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44824"/>
            <a:ext cx="8784976" cy="2592288"/>
          </a:xfrm>
        </p:spPr>
        <p:txBody>
          <a:bodyPr>
            <a:noAutofit/>
          </a:bodyPr>
          <a:lstStyle/>
          <a:p>
            <a:r>
              <a:rPr lang="ru-RU" sz="2800" dirty="0" smtClean="0"/>
              <a:t>Ребенок в жизни сталкивается с многообразием форм, красок и других   предметов, в частности игрушек и предметов домашнего обихода. И конечно каждый ребенок  даже без целенаправленного воспитания, так или иначе, воспринимает все это. Здесь- то и приходит на помощь  сенсорное воспитание. Сенсорное воспитание – последовательное планомерное ознакомление ребенка с сенсорной культурой человечества.  В каждом возрасте перед сенсорным воспитанием стоят свои задачи: </a:t>
            </a:r>
            <a:endParaRPr lang="ru-RU"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ocuments\Desktop\IMG_20160418_155931.jpg"/>
          <p:cNvPicPr>
            <a:picLocks noChangeAspect="1" noChangeArrowheads="1"/>
          </p:cNvPicPr>
          <p:nvPr/>
        </p:nvPicPr>
        <p:blipFill>
          <a:blip r:embed="rId2" cstate="print"/>
          <a:srcRect/>
          <a:stretch>
            <a:fillRect/>
          </a:stretch>
        </p:blipFill>
        <p:spPr bwMode="auto">
          <a:xfrm>
            <a:off x="3639389" y="188640"/>
            <a:ext cx="5504611" cy="3096344"/>
          </a:xfrm>
          <a:prstGeom prst="rect">
            <a:avLst/>
          </a:prstGeom>
          <a:noFill/>
        </p:spPr>
      </p:pic>
      <p:pic>
        <p:nvPicPr>
          <p:cNvPr id="43011" name="Picture 3" descr="D:\Documents\Desktop\IMG_20160418_164121.jpg"/>
          <p:cNvPicPr>
            <a:picLocks noChangeAspect="1" noChangeArrowheads="1"/>
          </p:cNvPicPr>
          <p:nvPr/>
        </p:nvPicPr>
        <p:blipFill>
          <a:blip r:embed="rId3" cstate="print"/>
          <a:srcRect/>
          <a:stretch>
            <a:fillRect/>
          </a:stretch>
        </p:blipFill>
        <p:spPr bwMode="auto">
          <a:xfrm>
            <a:off x="251520" y="3861048"/>
            <a:ext cx="4864540" cy="2736304"/>
          </a:xfrm>
          <a:prstGeom prst="rect">
            <a:avLst/>
          </a:prstGeom>
          <a:noFill/>
        </p:spPr>
      </p:pic>
      <p:sp>
        <p:nvSpPr>
          <p:cNvPr id="4" name="Прямоугольник 3"/>
          <p:cNvSpPr/>
          <p:nvPr/>
        </p:nvSpPr>
        <p:spPr>
          <a:xfrm>
            <a:off x="-252536" y="1268760"/>
            <a:ext cx="4355976" cy="830997"/>
          </a:xfrm>
          <a:prstGeom prst="rect">
            <a:avLst/>
          </a:prstGeom>
          <a:noFill/>
        </p:spPr>
        <p:txBody>
          <a:bodyPr wrap="square" lIns="91440" tIns="45720" rIns="91440" bIns="45720">
            <a:spAutoFit/>
          </a:bodyPr>
          <a:lstStyle/>
          <a:p>
            <a:pPr algn="ctr"/>
            <a:r>
              <a:rPr lang="ru-RU"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знакомство</a:t>
            </a:r>
            <a:endParaRPr lang="ru-RU"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5" name="Прямоугольник 4"/>
          <p:cNvSpPr/>
          <p:nvPr/>
        </p:nvSpPr>
        <p:spPr>
          <a:xfrm>
            <a:off x="2545099" y="2967335"/>
            <a:ext cx="2530958" cy="923330"/>
          </a:xfrm>
          <a:prstGeom prst="rect">
            <a:avLst/>
          </a:prstGeom>
          <a:noFill/>
        </p:spPr>
        <p:txBody>
          <a:bodyPr wrap="square" lIns="91440" tIns="45720" rIns="91440" bIns="45720">
            <a:spAutoFit/>
          </a:bodyPr>
          <a:lstStyle/>
          <a:p>
            <a:pPr algn="ctr"/>
            <a:r>
              <a:rPr lang="ru-RU"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Прямоугольник 7"/>
          <p:cNvSpPr/>
          <p:nvPr/>
        </p:nvSpPr>
        <p:spPr>
          <a:xfrm>
            <a:off x="4499992" y="4077071"/>
            <a:ext cx="4644008" cy="1569660"/>
          </a:xfrm>
          <a:prstGeom prst="rect">
            <a:avLst/>
          </a:prstGeom>
          <a:noFill/>
        </p:spPr>
        <p:txBody>
          <a:bodyPr wrap="square" lIns="91440" tIns="45720" rIns="91440" bIns="45720">
            <a:spAutoFit/>
          </a:bodyPr>
          <a:lstStyle/>
          <a:p>
            <a:pPr algn="ctr"/>
            <a:r>
              <a:rPr lang="ru-RU"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Величиной    предмета</a:t>
            </a:r>
            <a:endParaRPr lang="ru-RU"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600400"/>
          </a:xfrm>
        </p:spPr>
        <p:txBody>
          <a:bodyPr>
            <a:noAutofit/>
          </a:bodyPr>
          <a:lstStyle/>
          <a:p>
            <a:pPr algn="ctr"/>
            <a:r>
              <a:rPr lang="ru-RU" sz="2800" dirty="0" smtClean="0"/>
              <a:t>На первом году жизни основная задача  состоит в представление ребенку, развитие внимание к свойствам предметов. Начинают  формироваться хватательные движения – необходимо помочь  ребенку помочь приспособить хватательные движения к форме предмета. Постепенно такое приспособление начинает приобретать для малыша определенное значение. </a:t>
            </a:r>
            <a:endParaRPr lang="ru-RU" sz="2800" dirty="0"/>
          </a:p>
        </p:txBody>
      </p:sp>
      <p:sp>
        <p:nvSpPr>
          <p:cNvPr id="3" name="Стрелка вправо 2"/>
          <p:cNvSpPr/>
          <p:nvPr/>
        </p:nvSpPr>
        <p:spPr>
          <a:xfrm>
            <a:off x="323528" y="476672"/>
            <a:ext cx="432048" cy="36004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454352"/>
          </a:xfrm>
        </p:spPr>
        <p:txBody>
          <a:bodyPr>
            <a:noAutofit/>
          </a:bodyPr>
          <a:lstStyle/>
          <a:p>
            <a:r>
              <a:rPr lang="ru-RU" sz="2400" dirty="0" smtClean="0"/>
              <a:t>На втором-третьем году жизни задачи сенсорного воспитания усложняются. Хотя ребенок раннего возраста еще не готов к усвоению сенсорных эталонов, у него начинают накапливаться представления о цвете, форме, и величине. А значит что, мы ребенка  знакомим со всеми основными разновидностями свойств - шестью цветами спектра (голубой цвет следует исключить, так дети плохо отличают его от  синего), белым и черным цветом, с такими формами, как круг, квадрат, овал, прямоугольник. Знакомя  детей с различными свойствами предметов, не следует добиваться запоминать названия. Главное чтобы ребенок умел учитывать свойства предметов во время действия с ними. Занимаясь с детьми, употреблять название форм  и цветов, но не требовать это от воспитанников. Достаточно чтобы дети научились правильно понимать слова «форма», «цвет», «такой же».</a:t>
            </a:r>
            <a:br>
              <a:rPr lang="ru-RU" sz="2400" dirty="0" smtClean="0"/>
            </a:br>
            <a:endParaRPr lang="ru-RU" sz="2400" dirty="0"/>
          </a:p>
        </p:txBody>
      </p:sp>
      <p:sp>
        <p:nvSpPr>
          <p:cNvPr id="3" name="Стрелка вправо 2"/>
          <p:cNvSpPr/>
          <p:nvPr/>
        </p:nvSpPr>
        <p:spPr>
          <a:xfrm>
            <a:off x="179512" y="404664"/>
            <a:ext cx="288032" cy="21602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518248"/>
          </a:xfrm>
        </p:spPr>
        <p:txBody>
          <a:bodyPr>
            <a:noAutofit/>
          </a:bodyPr>
          <a:lstStyle/>
          <a:p>
            <a:r>
              <a:rPr lang="ru-RU" sz="2800" dirty="0" smtClean="0"/>
              <a:t>Дети третьего года жизни уже могут выполнять элементарные продуктивные действия (выкладывание  мозаики, нанесение цветовых пятен, складывание простейших предметов из строительного материала). Поэтому мы обучаем малышей выполнять простейшие продуктивные задания, чтобы каждый ребенок усвоил, что форма, величина, цвет – нужно учитывать для различных выполнений действия. В этом возрасте заканчивается подготовительный этап сенсорного воспитания ребенка.</a:t>
            </a:r>
            <a:br>
              <a:rPr lang="ru-RU" sz="2800" dirty="0" smtClean="0"/>
            </a:br>
            <a:endParaRPr lang="ru-RU" sz="2800" dirty="0"/>
          </a:p>
        </p:txBody>
      </p:sp>
      <p:sp>
        <p:nvSpPr>
          <p:cNvPr id="3" name="Стрелка вправо 2"/>
          <p:cNvSpPr/>
          <p:nvPr/>
        </p:nvSpPr>
        <p:spPr>
          <a:xfrm flipV="1">
            <a:off x="0" y="548680"/>
            <a:ext cx="395536" cy="288032"/>
          </a:xfrm>
          <a:prstGeom prst="rightArrow">
            <a:avLst>
              <a:gd name="adj1" fmla="val 50000"/>
              <a:gd name="adj2" fmla="val 38278"/>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79"/>
            <a:ext cx="9144000" cy="3312369"/>
          </a:xfrm>
        </p:spPr>
        <p:style>
          <a:lnRef idx="1">
            <a:schemeClr val="accent2"/>
          </a:lnRef>
          <a:fillRef idx="2">
            <a:schemeClr val="accent2"/>
          </a:fillRef>
          <a:effectRef idx="1">
            <a:schemeClr val="accent2"/>
          </a:effectRef>
          <a:fontRef idx="minor">
            <a:schemeClr val="dk1"/>
          </a:fontRef>
        </p:style>
        <p:txBody>
          <a:bodyPr>
            <a:normAutofit fontScale="90000"/>
          </a:bodyPr>
          <a:lstStyle/>
          <a:p>
            <a:pPr>
              <a:buFont typeface="Wingdings" pitchFamily="2" charset="2"/>
              <a:buChar char="Ø"/>
            </a:pPr>
            <a:r>
              <a:rPr lang="ru-RU" sz="3200" dirty="0" smtClean="0">
                <a:solidFill>
                  <a:schemeClr val="accent3">
                    <a:lumMod val="75000"/>
                  </a:schemeClr>
                </a:solidFill>
              </a:rPr>
              <a:t>Срок реализации</a:t>
            </a:r>
            <a:r>
              <a:rPr lang="ru-RU" sz="2800" dirty="0" smtClean="0">
                <a:solidFill>
                  <a:schemeClr val="accent3">
                    <a:lumMod val="75000"/>
                  </a:schemeClr>
                </a:solidFill>
              </a:rPr>
              <a:t/>
            </a:r>
            <a:br>
              <a:rPr lang="ru-RU" sz="2800" dirty="0" smtClean="0">
                <a:solidFill>
                  <a:schemeClr val="accent3">
                    <a:lumMod val="75000"/>
                  </a:schemeClr>
                </a:solidFill>
              </a:rPr>
            </a:br>
            <a:r>
              <a:rPr lang="ru-RU" sz="2400" dirty="0" smtClean="0">
                <a:solidFill>
                  <a:schemeClr val="accent3">
                    <a:lumMod val="75000"/>
                  </a:schemeClr>
                </a:solidFill>
              </a:rPr>
              <a:t>Три года (Сентябрь </a:t>
            </a:r>
            <a:r>
              <a:rPr lang="ru-RU" sz="2400" dirty="0" smtClean="0">
                <a:solidFill>
                  <a:schemeClr val="accent3">
                    <a:lumMod val="75000"/>
                  </a:schemeClr>
                </a:solidFill>
              </a:rPr>
              <a:t>2019 </a:t>
            </a:r>
            <a:r>
              <a:rPr lang="ru-RU" sz="2400" dirty="0" smtClean="0">
                <a:solidFill>
                  <a:schemeClr val="accent3">
                    <a:lumMod val="75000"/>
                  </a:schemeClr>
                </a:solidFill>
              </a:rPr>
              <a:t>- Май </a:t>
            </a:r>
            <a:r>
              <a:rPr lang="ru-RU" sz="2400" dirty="0" smtClean="0">
                <a:solidFill>
                  <a:schemeClr val="accent3">
                    <a:lumMod val="75000"/>
                  </a:schemeClr>
                </a:solidFill>
              </a:rPr>
              <a:t>2022)</a:t>
            </a:r>
            <a:r>
              <a:rPr lang="ru-RU" sz="2800" dirty="0" smtClean="0">
                <a:solidFill>
                  <a:schemeClr val="accent3">
                    <a:lumMod val="75000"/>
                  </a:schemeClr>
                </a:solidFill>
              </a:rPr>
              <a:t/>
            </a:r>
            <a:br>
              <a:rPr lang="ru-RU" sz="2800" dirty="0" smtClean="0">
                <a:solidFill>
                  <a:schemeClr val="accent3">
                    <a:lumMod val="75000"/>
                  </a:schemeClr>
                </a:solidFill>
              </a:rPr>
            </a:br>
            <a:r>
              <a:rPr lang="ru-RU" sz="2800" dirty="0" smtClean="0">
                <a:solidFill>
                  <a:schemeClr val="accent3">
                    <a:lumMod val="75000"/>
                  </a:schemeClr>
                </a:solidFill>
              </a:rPr>
              <a:t> </a:t>
            </a:r>
            <a:br>
              <a:rPr lang="ru-RU" sz="2800" dirty="0" smtClean="0">
                <a:solidFill>
                  <a:schemeClr val="accent3">
                    <a:lumMod val="75000"/>
                  </a:schemeClr>
                </a:solidFill>
              </a:rPr>
            </a:br>
            <a:r>
              <a:rPr lang="ru-RU" sz="3200" dirty="0" smtClean="0">
                <a:solidFill>
                  <a:schemeClr val="accent3">
                    <a:lumMod val="75000"/>
                  </a:schemeClr>
                </a:solidFill>
              </a:rPr>
              <a:t>Предполагаемый результат</a:t>
            </a:r>
            <a:r>
              <a:rPr lang="ru-RU" sz="2800" dirty="0" smtClean="0">
                <a:solidFill>
                  <a:schemeClr val="accent3">
                    <a:lumMod val="75000"/>
                  </a:schemeClr>
                </a:solidFill>
              </a:rPr>
              <a:t/>
            </a:r>
            <a:br>
              <a:rPr lang="ru-RU" sz="2800" dirty="0" smtClean="0">
                <a:solidFill>
                  <a:schemeClr val="accent3">
                    <a:lumMod val="75000"/>
                  </a:schemeClr>
                </a:solidFill>
              </a:rPr>
            </a:br>
            <a:r>
              <a:rPr lang="ru-RU" sz="2400" dirty="0" smtClean="0">
                <a:solidFill>
                  <a:schemeClr val="accent3">
                    <a:lumMod val="75000"/>
                  </a:schemeClr>
                </a:solidFill>
              </a:rPr>
              <a:t>Уметь разбираться в сочетании цветов, разделять форму предметов, выделять изменение величины.</a:t>
            </a:r>
            <a:br>
              <a:rPr lang="ru-RU" sz="2400" dirty="0" smtClean="0">
                <a:solidFill>
                  <a:schemeClr val="accent3">
                    <a:lumMod val="75000"/>
                  </a:schemeClr>
                </a:solidFill>
              </a:rPr>
            </a:br>
            <a:r>
              <a:rPr lang="ru-RU" sz="2400" dirty="0" smtClean="0">
                <a:solidFill>
                  <a:schemeClr val="accent3">
                    <a:lumMod val="75000"/>
                  </a:schemeClr>
                </a:solidFill>
              </a:rPr>
              <a:t/>
            </a:r>
            <a:br>
              <a:rPr lang="ru-RU" sz="2400" dirty="0" smtClean="0">
                <a:solidFill>
                  <a:schemeClr val="accent3">
                    <a:lumMod val="75000"/>
                  </a:schemeClr>
                </a:solidFill>
              </a:rPr>
            </a:br>
            <a:endParaRPr lang="ru-RU" sz="2800" dirty="0">
              <a:solidFill>
                <a:schemeClr val="accent3">
                  <a:lumMod val="75000"/>
                </a:schemeClr>
              </a:solidFill>
            </a:endParaRPr>
          </a:p>
        </p:txBody>
      </p:sp>
      <p:sp>
        <p:nvSpPr>
          <p:cNvPr id="3" name="Текст 2"/>
          <p:cNvSpPr>
            <a:spLocks noGrp="1"/>
          </p:cNvSpPr>
          <p:nvPr>
            <p:ph type="body" idx="1"/>
          </p:nvPr>
        </p:nvSpPr>
        <p:spPr>
          <a:xfrm>
            <a:off x="0" y="3861048"/>
            <a:ext cx="9144000" cy="2996952"/>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buClr>
                <a:schemeClr val="accent2">
                  <a:lumMod val="75000"/>
                </a:schemeClr>
              </a:buClr>
              <a:buFont typeface="Wingdings" pitchFamily="2" charset="2"/>
              <a:buChar char="Ø"/>
            </a:pPr>
            <a:r>
              <a:rPr lang="ru-RU" b="1" dirty="0" smtClean="0">
                <a:solidFill>
                  <a:schemeClr val="accent2">
                    <a:lumMod val="75000"/>
                  </a:schemeClr>
                </a:solidFill>
              </a:rPr>
              <a:t>Формы представления результатов работы: </a:t>
            </a:r>
            <a:endParaRPr lang="ru-RU" dirty="0" smtClean="0">
              <a:solidFill>
                <a:schemeClr val="accent2">
                  <a:lumMod val="75000"/>
                </a:schemeClr>
              </a:solidFill>
            </a:endParaRPr>
          </a:p>
          <a:p>
            <a:r>
              <a:rPr lang="ru-RU" dirty="0" smtClean="0">
                <a:solidFill>
                  <a:schemeClr val="accent2">
                    <a:lumMod val="75000"/>
                  </a:schemeClr>
                </a:solidFill>
              </a:rPr>
              <a:t>1.Занятия.</a:t>
            </a:r>
          </a:p>
          <a:p>
            <a:r>
              <a:rPr lang="ru-RU" dirty="0" smtClean="0">
                <a:solidFill>
                  <a:schemeClr val="accent2">
                    <a:lumMod val="75000"/>
                  </a:schemeClr>
                </a:solidFill>
              </a:rPr>
              <a:t>2. Родительские собрания.</a:t>
            </a:r>
          </a:p>
          <a:p>
            <a:r>
              <a:rPr lang="ru-RU" b="1" dirty="0" smtClean="0">
                <a:solidFill>
                  <a:schemeClr val="accent2">
                    <a:lumMod val="75000"/>
                  </a:schemeClr>
                </a:solidFill>
              </a:rPr>
              <a:t>«Сенсорное развитие малышей»</a:t>
            </a:r>
            <a:endParaRPr lang="ru-RU" dirty="0" smtClean="0">
              <a:solidFill>
                <a:schemeClr val="accent2">
                  <a:lumMod val="75000"/>
                </a:schemeClr>
              </a:solidFill>
            </a:endParaRPr>
          </a:p>
          <a:p>
            <a:r>
              <a:rPr lang="ru-RU" b="1" dirty="0" smtClean="0">
                <a:solidFill>
                  <a:schemeClr val="accent2">
                    <a:lumMod val="75000"/>
                  </a:schemeClr>
                </a:solidFill>
              </a:rPr>
              <a:t>«Сенсорное воспитание — фундамент умственного развития ребёнка»</a:t>
            </a:r>
            <a:endParaRPr lang="ru-RU" dirty="0" smtClean="0">
              <a:solidFill>
                <a:schemeClr val="accent2">
                  <a:lumMod val="75000"/>
                </a:schemeClr>
              </a:solidFill>
            </a:endParaRPr>
          </a:p>
          <a:p>
            <a:r>
              <a:rPr lang="ru-RU" b="1" dirty="0" smtClean="0">
                <a:solidFill>
                  <a:schemeClr val="accent2">
                    <a:lumMod val="75000"/>
                  </a:schemeClr>
                </a:solidFill>
              </a:rPr>
              <a:t>«Путешествие в страну </a:t>
            </a:r>
            <a:r>
              <a:rPr lang="ru-RU" b="1" dirty="0" err="1" smtClean="0">
                <a:solidFill>
                  <a:schemeClr val="accent2">
                    <a:lumMod val="75000"/>
                  </a:schemeClr>
                </a:solidFill>
              </a:rPr>
              <a:t>Сенсорики</a:t>
            </a:r>
            <a:r>
              <a:rPr lang="ru-RU" b="1" dirty="0" smtClean="0">
                <a:solidFill>
                  <a:schemeClr val="accent2">
                    <a:lumMod val="75000"/>
                  </a:schemeClr>
                </a:solidFill>
              </a:rPr>
              <a:t>»</a:t>
            </a:r>
            <a:endParaRPr lang="ru-RU" dirty="0" smtClean="0">
              <a:solidFill>
                <a:schemeClr val="accent2">
                  <a:lumMod val="75000"/>
                </a:schemeClr>
              </a:solidFill>
            </a:endParaRPr>
          </a:p>
          <a:p>
            <a:r>
              <a:rPr lang="ru-RU" b="1" dirty="0" smtClean="0">
                <a:solidFill>
                  <a:schemeClr val="accent2">
                    <a:lumMod val="75000"/>
                  </a:schemeClr>
                </a:solidFill>
              </a:rPr>
              <a:t>«Сенсорное воспитание – фундамент умственного развития ребенка» </a:t>
            </a:r>
            <a:endParaRPr lang="ru-RU" dirty="0" smtClean="0">
              <a:solidFill>
                <a:schemeClr val="accent2">
                  <a:lumMod val="75000"/>
                </a:schemeClr>
              </a:solidFill>
            </a:endParaRPr>
          </a:p>
          <a:p>
            <a:r>
              <a:rPr lang="ru-RU" dirty="0" smtClean="0">
                <a:solidFill>
                  <a:schemeClr val="accent2">
                    <a:lumMod val="75000"/>
                  </a:schemeClr>
                </a:solidFill>
              </a:rPr>
              <a:t>3. Образовательный  педагогический совет.</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0" y="0"/>
          <a:ext cx="6096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213</TotalTime>
  <Words>2075</Words>
  <Application>Microsoft Office PowerPoint</Application>
  <PresentationFormat>Экран (4:3)</PresentationFormat>
  <Paragraphs>271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Справедливость</vt:lpstr>
      <vt:lpstr>   Управление образования Администрации                       Шушенского района       Ильичевское Муниципальное бюджетное       дошкольное образование учреждения                  детский сад «Журавушка»</vt:lpstr>
      <vt:lpstr>                       Актуальность </vt:lpstr>
      <vt:lpstr>Ребенок в жизни сталкивается с многообразием форм, красок и других   предметов, в частности игрушек и предметов домашнего обихода. И конечно каждый ребенок  даже без целенаправленного воспитания, так или иначе, воспринимает все это. Здесь- то и приходит на помощь  сенсорное воспитание. Сенсорное воспитание – последовательное планомерное ознакомление ребенка с сенсорной культурой человечества.  В каждом возрасте перед сенсорным воспитанием стоят свои задачи: </vt:lpstr>
      <vt:lpstr>На первом году жизни основная задача  состоит в представление ребенку, развитие внимание к свойствам предметов. Начинают  формироваться хватательные движения – необходимо помочь  ребенку помочь приспособить хватательные движения к форме предмета. Постепенно такое приспособление начинает приобретать для малыша определенное значение. </vt:lpstr>
      <vt:lpstr>На втором-третьем году жизни задачи сенсорного воспитания усложняются. Хотя ребенок раннего возраста еще не готов к усвоению сенсорных эталонов, у него начинают накапливаться представления о цвете, форме, и величине. А значит что, мы ребенка  знакомим со всеми основными разновидностями свойств - шестью цветами спектра (голубой цвет следует исключить, так дети плохо отличают его от  синего), белым и черным цветом, с такими формами, как круг, квадрат, овал, прямоугольник. Знакомя  детей с различными свойствами предметов, не следует добиваться запоминать названия. Главное чтобы ребенок умел учитывать свойства предметов во время действия с ними. Занимаясь с детьми, употреблять название форм  и цветов, но не требовать это от воспитанников. Достаточно чтобы дети научились правильно понимать слова «форма», «цвет», «такой же». </vt:lpstr>
      <vt:lpstr>Дети третьего года жизни уже могут выполнять элементарные продуктивные действия (выкладывание  мозаики, нанесение цветовых пятен, складывание простейших предметов из строительного материала). Поэтому мы обучаем малышей выполнять простейшие продуктивные задания, чтобы каждый ребенок усвоил, что форма, величина, цвет – нужно учитывать для различных выполнений действия. В этом возрасте заканчивается подготовительный этап сенсорного воспитания ребенка. </vt:lpstr>
      <vt:lpstr>Срок реализации Три года (Сентябрь 2019 - Май 2022)   Предполагаемый результат Уметь разбираться в сочетании цветов, разделять форму предметов, выделять изменение величины.  </vt:lpstr>
      <vt:lpstr>Слайд 8</vt:lpstr>
      <vt:lpstr>Слайд 9</vt:lpstr>
      <vt:lpstr>Слайд 10</vt:lpstr>
      <vt:lpstr>Слайд 11</vt:lpstr>
      <vt:lpstr>Этапы работы: </vt:lpstr>
      <vt:lpstr>II этап: творческий. Включает:  Изготовление игр на развитие сенсорики и моторики;  Оформление стендов для родителей по теме проекта;  Консультации для родителей. Реализация:  Приобретение и создание с помощью родителей дидактических игр на развитие сенсорно-моторных навыков;  Проведение собрания с родителями на тему: «Сенсорное развитие детей раннего возраста»;  Знакомство детей с дидактическим материалом и играми; Проведение игр-занятий. </vt:lpstr>
      <vt:lpstr>Слайд 14</vt:lpstr>
      <vt:lpstr>   III этап: заключительный. Включает:  Подведение итогов. Реализация:  Самооценка, выводы. Результативность проекта:  Разработка системы сенсорного развития детей раннего возраста;• Дети могут получить представления о форме, величине, цвете предметов;• Группировать предметы по заданному признаку;  Могут освоить навыки действия с предметами домашнего обихода и игрушками, могут определять их положение в пространстве;  Родители могут получить необходимые психолого-педагогические знания по сенсорному развитию детей раннего возраста, принимать активное участие в изготовлении пособий и оборудования по сенсорному развитию.   </vt:lpstr>
      <vt:lpstr>                                                                                   Информационное Э.Г.Пилюгина Занятие по сенсорному воспитанию с детьми раннего возраста. Москва «Просвещение» 1983 Л.А. Венгера  Дидактические игры и упражнения по сенсорному воспитанию дошкольников. Москва «Просвещение» 1978 Л.А. Венгер Э.Г. Пилюгина Н.Б. Венгер. Воспитание сенсорной культуры ребенка. Москва «Просвещение» 1988 Г.Г. Колос Сенсорная комната в дошкольном учреждении. Москва «Аркти» 2007 О.Г. Жукова Предметная среда сенсорика. Экология. Москва «Аркти» 2008.   </vt:lpstr>
      <vt:lpstr>Ресурсное обеспечение Кадровые: Воспитатели: Саидова Анастасия Александровна                                         Кожуховская Валентина Степаовна                    Музыкальный руководитель: Абрамчик Елена Анатольевна                    Родители ясельной группы. Материально – технические: фотоаппарат, аудиозаписи, видеомагнитофон, компьютер, интернет, презентации, телевизор. Создание развивающей среды. Познавательная литература, дидактические игры, упражнения, упражнения, задания на развития мышления и памяти.  Дидактический материал мозаика простая, лото, пирамидки, матрешки, крупный конструктор, подбери фигуру, мелкие игрушки из разного материала «что плавает, а что нет», пробки от пластмассовых бутылок, пластмассовые кубики, картинки, самоклеющаяся бумага.  </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образования Администрации                       Шушенского района       Ильичевское Муниципальное бюджетное       дошкольное образование учреждения                  детский сад «Журавушка»</dc:title>
  <dc:creator>Samsung</dc:creator>
  <cp:lastModifiedBy>Samsung</cp:lastModifiedBy>
  <cp:revision>28</cp:revision>
  <dcterms:created xsi:type="dcterms:W3CDTF">2015-03-13T13:10:29Z</dcterms:created>
  <dcterms:modified xsi:type="dcterms:W3CDTF">2023-05-22T05:30:11Z</dcterms:modified>
</cp:coreProperties>
</file>